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415" r:id="rId2"/>
    <p:sldId id="603" r:id="rId3"/>
    <p:sldId id="622" r:id="rId4"/>
    <p:sldId id="575" r:id="rId5"/>
    <p:sldId id="620" r:id="rId6"/>
    <p:sldId id="578" r:id="rId7"/>
    <p:sldId id="581" r:id="rId8"/>
    <p:sldId id="604" r:id="rId9"/>
    <p:sldId id="585" r:id="rId10"/>
    <p:sldId id="589" r:id="rId11"/>
    <p:sldId id="565" r:id="rId12"/>
    <p:sldId id="567" r:id="rId13"/>
    <p:sldId id="617" r:id="rId14"/>
    <p:sldId id="618" r:id="rId15"/>
    <p:sldId id="619" r:id="rId16"/>
    <p:sldId id="566" r:id="rId17"/>
    <p:sldId id="613" r:id="rId18"/>
    <p:sldId id="614" r:id="rId19"/>
    <p:sldId id="612" r:id="rId20"/>
    <p:sldId id="621" r:id="rId21"/>
  </p:sldIdLst>
  <p:sldSz cx="9144000" cy="6858000" type="screen4x3"/>
  <p:notesSz cx="6934200" cy="90805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CC"/>
    <a:srgbClr val="19197F"/>
    <a:srgbClr val="18187C"/>
    <a:srgbClr val="FFFF00"/>
    <a:srgbClr val="171773"/>
    <a:srgbClr val="241571"/>
    <a:srgbClr val="37187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620" autoAdjust="0"/>
    <p:restoredTop sz="94660" autoAdjust="0"/>
  </p:normalViewPr>
  <p:slideViewPr>
    <p:cSldViewPr>
      <p:cViewPr>
        <p:scale>
          <a:sx n="66" d="100"/>
          <a:sy n="66" d="100"/>
        </p:scale>
        <p:origin x="-954" y="-84"/>
      </p:cViewPr>
      <p:guideLst>
        <p:guide orient="horz" pos="2160"/>
        <p:guide pos="969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1740" y="-96"/>
      </p:cViewPr>
      <p:guideLst>
        <p:guide orient="horz" pos="2860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1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 Narrow" pitchFamily="34" charset="0"/>
              </a:defRPr>
            </a:lvl1pPr>
          </a:lstStyle>
          <a:p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9063" y="0"/>
            <a:ext cx="3005137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 Narrow" pitchFamily="34" charset="0"/>
              </a:defRPr>
            </a:lvl1pPr>
          </a:lstStyle>
          <a:p>
            <a:endParaRPr lang="en-US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26475"/>
            <a:ext cx="3005138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 Narrow" pitchFamily="34" charset="0"/>
              </a:defRPr>
            </a:lvl1pPr>
          </a:lstStyle>
          <a:p>
            <a:endParaRPr lang="en-US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9063" y="8626475"/>
            <a:ext cx="3005137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 Narrow" pitchFamily="34" charset="0"/>
              </a:defRPr>
            </a:lvl1pPr>
          </a:lstStyle>
          <a:p>
            <a:fld id="{186DC6D1-C8C8-476B-BF60-D33A91056CA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1789113" y="227013"/>
            <a:ext cx="352742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976" tIns="46488" rIns="92976" bIns="46488"/>
          <a:lstStyle/>
          <a:p>
            <a:pPr algn="ctr" defTabSz="930275">
              <a:spcBef>
                <a:spcPct val="20000"/>
              </a:spcBef>
            </a:pPr>
            <a:r>
              <a:rPr lang="en-US" sz="2800">
                <a:latin typeface="Arial Narrow" pitchFamily="34" charset="0"/>
              </a:rPr>
              <a:t>9713 Akamai Template</a:t>
            </a:r>
          </a:p>
        </p:txBody>
      </p:sp>
    </p:spTree>
    <p:extLst>
      <p:ext uri="{BB962C8B-B14F-4D97-AF65-F5344CB8AC3E}">
        <p14:creationId xmlns:p14="http://schemas.microsoft.com/office/powerpoint/2010/main" val="26064178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 Narrow" pitchFamily="34" charset="0"/>
              </a:defRPr>
            </a:lvl1pPr>
          </a:lstStyle>
          <a:p>
            <a:endParaRPr 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9063" y="0"/>
            <a:ext cx="3005137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 Narrow" pitchFamily="34" charset="0"/>
              </a:defRPr>
            </a:lvl1pPr>
          </a:lstStyle>
          <a:p>
            <a:endParaRPr lang="en-US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6975" y="681038"/>
            <a:ext cx="4540250" cy="34051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313238"/>
            <a:ext cx="5086350" cy="408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26475"/>
            <a:ext cx="3005138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 Narrow" pitchFamily="34" charset="0"/>
              </a:defRPr>
            </a:lvl1pPr>
          </a:lstStyle>
          <a:p>
            <a:endParaRPr lang="en-US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9063" y="8626475"/>
            <a:ext cx="3005137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 Narrow" pitchFamily="34" charset="0"/>
              </a:defRPr>
            </a:lvl1pPr>
          </a:lstStyle>
          <a:p>
            <a:fld id="{5EBD87FF-087A-4652-AADA-E115CEB6240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469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360974-05FF-48D1-86D3-48F7B39C37B6}" type="slidenum">
              <a:rPr lang="en-US"/>
              <a:pPr/>
              <a:t>1</a:t>
            </a:fld>
            <a:endParaRPr lang="en-US"/>
          </a:p>
        </p:txBody>
      </p:sp>
      <p:sp>
        <p:nvSpPr>
          <p:cNvPr id="348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E08B59-72AB-495F-B5C7-A1C4CE4CAAE3}" type="slidenum">
              <a:rPr lang="en-US"/>
              <a:pPr/>
              <a:t>11</a:t>
            </a:fld>
            <a:endParaRPr lang="en-US"/>
          </a:p>
        </p:txBody>
      </p:sp>
      <p:sp>
        <p:nvSpPr>
          <p:cNvPr id="75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23E5A1-1FD2-4A20-A067-BCC7D813DFB0}" type="slidenum">
              <a:rPr lang="en-US"/>
              <a:pPr/>
              <a:t>12</a:t>
            </a:fld>
            <a:endParaRPr lang="en-US"/>
          </a:p>
        </p:txBody>
      </p:sp>
      <p:sp>
        <p:nvSpPr>
          <p:cNvPr id="75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C2C2E0-E9CA-4816-AA15-A4B53418D061}" type="slidenum">
              <a:rPr lang="en-US"/>
              <a:pPr/>
              <a:t>13</a:t>
            </a:fld>
            <a:endParaRPr lang="en-US"/>
          </a:p>
        </p:txBody>
      </p:sp>
      <p:sp>
        <p:nvSpPr>
          <p:cNvPr id="76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D49C79-C43C-4609-BD7F-F9E5EB52EF94}" type="slidenum">
              <a:rPr lang="en-US"/>
              <a:pPr/>
              <a:t>14</a:t>
            </a:fld>
            <a:endParaRPr lang="en-US"/>
          </a:p>
        </p:txBody>
      </p:sp>
      <p:sp>
        <p:nvSpPr>
          <p:cNvPr id="76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C5C845-7C3E-4D9F-B1B3-336C8C1E3A65}" type="slidenum">
              <a:rPr lang="en-US"/>
              <a:pPr/>
              <a:t>15</a:t>
            </a:fld>
            <a:endParaRPr lang="en-US"/>
          </a:p>
        </p:txBody>
      </p:sp>
      <p:sp>
        <p:nvSpPr>
          <p:cNvPr id="76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589AB4-0738-47D3-9A0E-E0A54B89949C}" type="slidenum">
              <a:rPr lang="en-US"/>
              <a:pPr/>
              <a:t>16</a:t>
            </a:fld>
            <a:endParaRPr lang="en-US"/>
          </a:p>
        </p:txBody>
      </p:sp>
      <p:sp>
        <p:nvSpPr>
          <p:cNvPr id="75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8E09BB-0447-4493-BB86-DC7C6BACB8BE}" type="slidenum">
              <a:rPr lang="en-US"/>
              <a:pPr/>
              <a:t>17</a:t>
            </a:fld>
            <a:endParaRPr lang="en-US"/>
          </a:p>
        </p:txBody>
      </p:sp>
      <p:sp>
        <p:nvSpPr>
          <p:cNvPr id="73933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96975" y="681038"/>
            <a:ext cx="4540250" cy="34051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93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3925" y="4313238"/>
            <a:ext cx="5086350" cy="40862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A715E1-D0B5-4FF8-B8FB-32C1612CE501}" type="slidenum">
              <a:rPr lang="en-US"/>
              <a:pPr/>
              <a:t>18</a:t>
            </a:fld>
            <a:endParaRPr lang="en-US"/>
          </a:p>
        </p:txBody>
      </p:sp>
      <p:sp>
        <p:nvSpPr>
          <p:cNvPr id="741378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96975" y="681038"/>
            <a:ext cx="4540250" cy="34051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1379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3925" y="4313238"/>
            <a:ext cx="5086350" cy="40862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B52398-8D3A-4591-98B0-5CCD45186585}" type="slidenum">
              <a:rPr lang="en-US"/>
              <a:pPr/>
              <a:t>19</a:t>
            </a:fld>
            <a:endParaRPr lang="en-US"/>
          </a:p>
        </p:txBody>
      </p:sp>
      <p:sp>
        <p:nvSpPr>
          <p:cNvPr id="75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450CEB-85E4-4D26-933B-27FA3CC748CA}" type="slidenum">
              <a:rPr lang="en-US"/>
              <a:pPr/>
              <a:t>20</a:t>
            </a:fld>
            <a:endParaRPr lang="en-US"/>
          </a:p>
        </p:txBody>
      </p:sp>
      <p:sp>
        <p:nvSpPr>
          <p:cNvPr id="77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C7B7A8-C069-486D-B187-67B5550E7FAB}" type="slidenum">
              <a:rPr lang="en-US"/>
              <a:pPr/>
              <a:t>2</a:t>
            </a:fld>
            <a:endParaRPr lang="en-US"/>
          </a:p>
        </p:txBody>
      </p:sp>
      <p:sp>
        <p:nvSpPr>
          <p:cNvPr id="72294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98563" y="679450"/>
            <a:ext cx="4541837" cy="34067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29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5513" y="4311650"/>
            <a:ext cx="5083175" cy="40894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And we have the largest distributed network in the world -- we have deployed well over 3000  servers in more than 160 leading carriers in more than 45 countries.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34D47F-3807-4EA3-B5E0-97C14C029245}" type="slidenum">
              <a:rPr lang="en-US"/>
              <a:pPr/>
              <a:t>4</a:t>
            </a:fld>
            <a:endParaRPr lang="en-US"/>
          </a:p>
        </p:txBody>
      </p:sp>
      <p:sp>
        <p:nvSpPr>
          <p:cNvPr id="74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A6317E-6A89-4DC3-83A7-AF33DF4A883D}" type="slidenum">
              <a:rPr lang="en-US"/>
              <a:pPr/>
              <a:t>5</a:t>
            </a:fld>
            <a:endParaRPr lang="en-US"/>
          </a:p>
        </p:txBody>
      </p:sp>
      <p:sp>
        <p:nvSpPr>
          <p:cNvPr id="77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064704-B961-469E-B5C6-7BE0E15F2D03}" type="slidenum">
              <a:rPr lang="en-US"/>
              <a:pPr/>
              <a:t>6</a:t>
            </a:fld>
            <a:endParaRPr lang="en-US"/>
          </a:p>
        </p:txBody>
      </p:sp>
      <p:sp>
        <p:nvSpPr>
          <p:cNvPr id="74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6E1E99-46A3-4456-9DD7-F1D2AA23A15C}" type="slidenum">
              <a:rPr lang="en-US"/>
              <a:pPr/>
              <a:t>7</a:t>
            </a:fld>
            <a:endParaRPr lang="en-US"/>
          </a:p>
        </p:txBody>
      </p:sp>
      <p:sp>
        <p:nvSpPr>
          <p:cNvPr id="68813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96975" y="681038"/>
            <a:ext cx="4540250" cy="34051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8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3925" y="4313238"/>
            <a:ext cx="5086350" cy="40862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Very simple process.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C82B9A-88D6-4096-A080-F1C82B40DB15}" type="slidenum">
              <a:rPr lang="en-US"/>
              <a:pPr/>
              <a:t>8</a:t>
            </a:fld>
            <a:endParaRPr lang="en-US"/>
          </a:p>
        </p:txBody>
      </p:sp>
      <p:sp>
        <p:nvSpPr>
          <p:cNvPr id="72499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98563" y="681038"/>
            <a:ext cx="4540250" cy="34051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49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3925" y="4313238"/>
            <a:ext cx="5086350" cy="40862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One of many ways—don’t have to do cname but it is easy.  Note that usually address is already in local name server and you don’t do all these steps.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56278E-D947-46D1-ACCF-3DA67DBAEF5A}" type="slidenum">
              <a:rPr lang="en-US"/>
              <a:pPr/>
              <a:t>9</a:t>
            </a:fld>
            <a:endParaRPr lang="en-US"/>
          </a:p>
        </p:txBody>
      </p:sp>
      <p:sp>
        <p:nvSpPr>
          <p:cNvPr id="75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CDC63D-B7E5-4B05-AB42-8522C136ABB5}" type="slidenum">
              <a:rPr lang="en-US"/>
              <a:pPr/>
              <a:t>10</a:t>
            </a:fld>
            <a:endParaRPr lang="en-US"/>
          </a:p>
        </p:txBody>
      </p:sp>
      <p:sp>
        <p:nvSpPr>
          <p:cNvPr id="75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5" name="Picture 9" descr="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133600" y="1438275"/>
            <a:ext cx="7010400" cy="1143000"/>
          </a:xfrm>
        </p:spPr>
        <p:txBody>
          <a:bodyPr anchor="ctr"/>
          <a:lstStyle>
            <a:lvl1pPr>
              <a:defRPr sz="28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4724400" y="3352800"/>
            <a:ext cx="2895600" cy="762000"/>
          </a:xfrm>
        </p:spPr>
        <p:txBody>
          <a:bodyPr/>
          <a:lstStyle>
            <a:lvl1pPr marL="0" indent="0">
              <a:buFontTx/>
              <a:buNone/>
              <a:defRPr sz="1800" i="1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72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00700" y="228600"/>
            <a:ext cx="17907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228600"/>
            <a:ext cx="52197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790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775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4520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0861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24300" y="1981200"/>
            <a:ext cx="30861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830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476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53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4952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7554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3986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9743 background no logo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228600"/>
            <a:ext cx="716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invGray">
          <a:xfrm>
            <a:off x="685800" y="1981200"/>
            <a:ext cx="6324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FF99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FF99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FF99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FF99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FF99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FF99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FF99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FF99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FF99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227013" indent="-227013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rgbClr val="FF9900"/>
        </a:buClr>
        <a:buChar char="•"/>
        <a:defRPr sz="24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688975" indent="-231775" algn="l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Clr>
          <a:srgbClr val="FF9900"/>
        </a:buClr>
        <a:buChar char="-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089025" indent="-174625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rgbClr val="FFFFFF"/>
          </a:solidFill>
          <a:latin typeface="+mn-lt"/>
        </a:defRPr>
      </a:lvl3pPr>
      <a:lvl4pPr marL="1541463" indent="-169863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rgbClr val="FFFFFF"/>
          </a:solidFill>
          <a:latin typeface="+mn-lt"/>
        </a:defRPr>
      </a:lvl4pPr>
      <a:lvl5pPr marL="2005013" indent="-176213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rgbClr val="FFFFFF"/>
          </a:solidFill>
          <a:latin typeface="+mn-lt"/>
        </a:defRPr>
      </a:lvl5pPr>
      <a:lvl6pPr marL="2462213" indent="-176213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rgbClr val="FFFFFF"/>
          </a:solidFill>
          <a:latin typeface="+mn-lt"/>
        </a:defRPr>
      </a:lvl6pPr>
      <a:lvl7pPr marL="2919413" indent="-176213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rgbClr val="FFFFFF"/>
          </a:solidFill>
          <a:latin typeface="+mn-lt"/>
        </a:defRPr>
      </a:lvl7pPr>
      <a:lvl8pPr marL="3376613" indent="-176213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rgbClr val="FFFFFF"/>
          </a:solidFill>
          <a:latin typeface="+mn-lt"/>
        </a:defRPr>
      </a:lvl8pPr>
      <a:lvl9pPr marL="3833813" indent="-176213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rgbClr val="FFFF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13.bin"/><Relationship Id="rId12" Type="http://schemas.openxmlformats.org/officeDocument/2006/relationships/oleObject" Target="../embeddings/oleObject1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jpeg"/><Relationship Id="rId11" Type="http://schemas.openxmlformats.org/officeDocument/2006/relationships/oleObject" Target="../embeddings/oleObject16.bin"/><Relationship Id="rId5" Type="http://schemas.openxmlformats.org/officeDocument/2006/relationships/image" Target="../media/image16.png"/><Relationship Id="rId10" Type="http://schemas.openxmlformats.org/officeDocument/2006/relationships/image" Target="../media/image23.wmf"/><Relationship Id="rId4" Type="http://schemas.openxmlformats.org/officeDocument/2006/relationships/oleObject" Target="../embeddings/oleObject12.bin"/><Relationship Id="rId9" Type="http://schemas.openxmlformats.org/officeDocument/2006/relationships/oleObject" Target="../embeddings/oleObject15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slide" Target="slide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oleObject" Target="../embeddings/oleObject6.bin"/><Relationship Id="rId18" Type="http://schemas.openxmlformats.org/officeDocument/2006/relationships/oleObject" Target="../embeddings/oleObject10.bin"/><Relationship Id="rId3" Type="http://schemas.openxmlformats.org/officeDocument/2006/relationships/notesSlide" Target="../notesSlides/notesSlide8.xml"/><Relationship Id="rId21" Type="http://schemas.openxmlformats.org/officeDocument/2006/relationships/image" Target="../media/image22.jpeg"/><Relationship Id="rId7" Type="http://schemas.openxmlformats.org/officeDocument/2006/relationships/oleObject" Target="../embeddings/oleObject2.bin"/><Relationship Id="rId12" Type="http://schemas.openxmlformats.org/officeDocument/2006/relationships/image" Target="../media/image18.png"/><Relationship Id="rId17" Type="http://schemas.openxmlformats.org/officeDocument/2006/relationships/oleObject" Target="../embeddings/oleObject9.bin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8.bin"/><Relationship Id="rId20" Type="http://schemas.openxmlformats.org/officeDocument/2006/relationships/image" Target="../media/image20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png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1.bin"/><Relationship Id="rId15" Type="http://schemas.openxmlformats.org/officeDocument/2006/relationships/oleObject" Target="../embeddings/oleObject7.bin"/><Relationship Id="rId10" Type="http://schemas.openxmlformats.org/officeDocument/2006/relationships/oleObject" Target="../embeddings/oleObject4.bin"/><Relationship Id="rId19" Type="http://schemas.openxmlformats.org/officeDocument/2006/relationships/oleObject" Target="../embeddings/oleObject11.bin"/><Relationship Id="rId4" Type="http://schemas.openxmlformats.org/officeDocument/2006/relationships/image" Target="../media/image21.jpeg"/><Relationship Id="rId9" Type="http://schemas.openxmlformats.org/officeDocument/2006/relationships/oleObject" Target="../embeddings/oleObject3.bin"/><Relationship Id="rId1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138" name="Picture 2050" descr="9713 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7139" name="Rectangle 2051"/>
          <p:cNvSpPr>
            <a:spLocks noGrp="1" noChangeArrowheads="1"/>
          </p:cNvSpPr>
          <p:nvPr>
            <p:ph type="ctrTitle"/>
          </p:nvPr>
        </p:nvSpPr>
        <p:spPr>
          <a:xfrm>
            <a:off x="304800" y="914400"/>
            <a:ext cx="6629400" cy="1676400"/>
          </a:xfrm>
        </p:spPr>
        <p:txBody>
          <a:bodyPr/>
          <a:lstStyle/>
          <a:p>
            <a:pPr algn="ctr"/>
            <a:r>
              <a:rPr lang="en-US" sz="4000"/>
              <a:t>Engineering a Content Delivery Network</a:t>
            </a:r>
            <a:endParaRPr lang="en-US" sz="4400"/>
          </a:p>
        </p:txBody>
      </p:sp>
      <p:sp>
        <p:nvSpPr>
          <p:cNvPr id="347140" name="Rectangle 2052"/>
          <p:cNvSpPr>
            <a:spLocks noGrp="1" noChangeArrowheads="1"/>
          </p:cNvSpPr>
          <p:nvPr>
            <p:ph type="subTitle" idx="1"/>
          </p:nvPr>
        </p:nvSpPr>
        <p:spPr>
          <a:xfrm>
            <a:off x="304800" y="4343400"/>
            <a:ext cx="6705600" cy="1676400"/>
          </a:xfrm>
        </p:spPr>
        <p:txBody>
          <a:bodyPr/>
          <a:lstStyle/>
          <a:p>
            <a:pPr algn="ctr">
              <a:lnSpc>
                <a:spcPct val="75000"/>
              </a:lnSpc>
            </a:pPr>
            <a:r>
              <a:rPr lang="en-US" sz="2800" b="1" i="0" dirty="0"/>
              <a:t>COMPSCI </a:t>
            </a:r>
            <a:r>
              <a:rPr lang="en-US" sz="2800" b="1" i="0" dirty="0" smtClean="0"/>
              <a:t>512</a:t>
            </a:r>
            <a:endParaRPr lang="en-US" sz="2800" b="1" i="0" dirty="0"/>
          </a:p>
          <a:p>
            <a:pPr algn="ctr">
              <a:lnSpc>
                <a:spcPct val="75000"/>
              </a:lnSpc>
            </a:pPr>
            <a:endParaRPr lang="en-US" sz="2800" b="1" i="0" dirty="0"/>
          </a:p>
          <a:p>
            <a:pPr algn="ctr">
              <a:lnSpc>
                <a:spcPct val="75000"/>
              </a:lnSpc>
            </a:pPr>
            <a:r>
              <a:rPr lang="en-US" sz="2800" b="1" i="0" dirty="0"/>
              <a:t>Distributed Systems</a:t>
            </a:r>
            <a:br>
              <a:rPr lang="en-US" sz="2800" b="1" i="0" dirty="0"/>
            </a:br>
            <a:endParaRPr lang="en-US" sz="2800" b="1" i="0" dirty="0"/>
          </a:p>
        </p:txBody>
      </p:sp>
      <p:sp>
        <p:nvSpPr>
          <p:cNvPr id="347141" name="Text Box 2053"/>
          <p:cNvSpPr txBox="1">
            <a:spLocks noChangeArrowheads="1"/>
          </p:cNvSpPr>
          <p:nvPr/>
        </p:nvSpPr>
        <p:spPr bwMode="auto">
          <a:xfrm>
            <a:off x="2057400" y="3254375"/>
            <a:ext cx="3054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FFFF00"/>
                </a:solidFill>
              </a:rPr>
              <a:t>Bruce Maggs</a:t>
            </a:r>
          </a:p>
        </p:txBody>
      </p:sp>
      <p:sp>
        <p:nvSpPr>
          <p:cNvPr id="347142" name="Line 2054"/>
          <p:cNvSpPr>
            <a:spLocks noChangeShapeType="1"/>
          </p:cNvSpPr>
          <p:nvPr/>
        </p:nvSpPr>
        <p:spPr bwMode="auto">
          <a:xfrm>
            <a:off x="457200" y="2971800"/>
            <a:ext cx="65532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>
            <a:outerShdw dist="28398" dir="1593903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SiteShield (www.fbi.gov)</a:t>
            </a:r>
          </a:p>
        </p:txBody>
      </p:sp>
      <p:graphicFrame>
        <p:nvGraphicFramePr>
          <p:cNvPr id="700419" name="Object 3"/>
          <p:cNvGraphicFramePr>
            <a:graphicFrameLocks noChangeAspect="1"/>
          </p:cNvGraphicFramePr>
          <p:nvPr/>
        </p:nvGraphicFramePr>
        <p:xfrm>
          <a:off x="6934200" y="1981200"/>
          <a:ext cx="935038" cy="954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0499" name="Image" r:id="rId4" imgW="2541475" imgH="2477939" progId="Photoshop.Image.5">
                  <p:embed/>
                </p:oleObj>
              </mc:Choice>
              <mc:Fallback>
                <p:oleObj name="Image" r:id="rId4" imgW="2541475" imgH="2477939" progId="Photoshop.Image.5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ltGray">
                      <a:xfrm>
                        <a:off x="6934200" y="1981200"/>
                        <a:ext cx="935038" cy="954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00420" name="Picture 4" descr="9872 embedded copy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53" t="2000" b="58000"/>
          <a:stretch>
            <a:fillRect/>
          </a:stretch>
        </p:blipFill>
        <p:spPr bwMode="ltGray">
          <a:xfrm>
            <a:off x="381000" y="2971800"/>
            <a:ext cx="904875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00421" name="Object 5"/>
          <p:cNvGraphicFramePr>
            <a:graphicFrameLocks noChangeAspect="1"/>
          </p:cNvGraphicFramePr>
          <p:nvPr/>
        </p:nvGraphicFramePr>
        <p:xfrm>
          <a:off x="6934200" y="3886200"/>
          <a:ext cx="935038" cy="954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0500" name="Image" r:id="rId7" imgW="2541475" imgH="2477939" progId="Photoshop.Image.5">
                  <p:embed/>
                </p:oleObj>
              </mc:Choice>
              <mc:Fallback>
                <p:oleObj name="Image" r:id="rId7" imgW="2541475" imgH="2477939" progId="Photoshop.Image.5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ltGray">
                      <a:xfrm>
                        <a:off x="6934200" y="3886200"/>
                        <a:ext cx="935038" cy="954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0422" name="Object 6"/>
          <p:cNvGraphicFramePr>
            <a:graphicFrameLocks noChangeAspect="1"/>
          </p:cNvGraphicFramePr>
          <p:nvPr/>
        </p:nvGraphicFramePr>
        <p:xfrm>
          <a:off x="6019800" y="5257800"/>
          <a:ext cx="935038" cy="954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0501" name="Image" r:id="rId8" imgW="2541475" imgH="2477939" progId="Photoshop.Image.5">
                  <p:embed/>
                </p:oleObj>
              </mc:Choice>
              <mc:Fallback>
                <p:oleObj name="Image" r:id="rId8" imgW="2541475" imgH="2477939" progId="Photoshop.Image.5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ltGray">
                      <a:xfrm>
                        <a:off x="6019800" y="5257800"/>
                        <a:ext cx="935038" cy="954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0423" name="Text Box 7"/>
          <p:cNvSpPr txBox="1">
            <a:spLocks noChangeArrowheads="1"/>
          </p:cNvSpPr>
          <p:nvPr/>
        </p:nvSpPr>
        <p:spPr bwMode="auto">
          <a:xfrm>
            <a:off x="152400" y="4724400"/>
            <a:ext cx="165735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Content </a:t>
            </a:r>
          </a:p>
          <a:p>
            <a:r>
              <a:rPr lang="en-US"/>
              <a:t>provider’s</a:t>
            </a:r>
          </a:p>
          <a:p>
            <a:r>
              <a:rPr lang="en-US"/>
              <a:t>website</a:t>
            </a:r>
          </a:p>
        </p:txBody>
      </p:sp>
      <p:cxnSp>
        <p:nvCxnSpPr>
          <p:cNvPr id="700424" name="AutoShape 8"/>
          <p:cNvCxnSpPr>
            <a:cxnSpLocks noChangeShapeType="1"/>
            <a:stCxn id="0" idx="1"/>
            <a:endCxn id="700420" idx="3"/>
          </p:cNvCxnSpPr>
          <p:nvPr/>
        </p:nvCxnSpPr>
        <p:spPr bwMode="auto">
          <a:xfrm rot="10800000" flipV="1">
            <a:off x="1285875" y="2459038"/>
            <a:ext cx="5648325" cy="1274762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chemeClr val="tx2"/>
            </a:solidFill>
            <a:prstDash val="sysDot"/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0425" name="AutoShape 9"/>
          <p:cNvCxnSpPr>
            <a:cxnSpLocks noChangeShapeType="1"/>
            <a:stCxn id="0" idx="1"/>
          </p:cNvCxnSpPr>
          <p:nvPr/>
        </p:nvCxnSpPr>
        <p:spPr bwMode="auto">
          <a:xfrm rot="10800000">
            <a:off x="1371600" y="3810000"/>
            <a:ext cx="5562600" cy="554038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chemeClr val="tx2"/>
            </a:solidFill>
            <a:prstDash val="sysDot"/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0426" name="AutoShape 10"/>
          <p:cNvCxnSpPr>
            <a:cxnSpLocks noChangeShapeType="1"/>
            <a:endCxn id="700420" idx="3"/>
          </p:cNvCxnSpPr>
          <p:nvPr/>
        </p:nvCxnSpPr>
        <p:spPr bwMode="auto">
          <a:xfrm rot="10800000">
            <a:off x="1285875" y="3733800"/>
            <a:ext cx="4657725" cy="1981200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chemeClr val="tx2"/>
            </a:solidFill>
            <a:prstDash val="sysDot"/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00427" name="Text Box 11"/>
          <p:cNvSpPr txBox="1">
            <a:spLocks noChangeArrowheads="1"/>
          </p:cNvSpPr>
          <p:nvPr/>
        </p:nvSpPr>
        <p:spPr bwMode="auto">
          <a:xfrm>
            <a:off x="6918325" y="2651125"/>
            <a:ext cx="9286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tx2"/>
                </a:solidFill>
              </a:rPr>
              <a:t>Hacker!</a:t>
            </a:r>
          </a:p>
        </p:txBody>
      </p:sp>
      <p:sp>
        <p:nvSpPr>
          <p:cNvPr id="700428" name="Text Box 12"/>
          <p:cNvSpPr txBox="1">
            <a:spLocks noChangeArrowheads="1"/>
          </p:cNvSpPr>
          <p:nvPr/>
        </p:nvSpPr>
        <p:spPr bwMode="auto">
          <a:xfrm>
            <a:off x="6934200" y="4495800"/>
            <a:ext cx="9286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tx2"/>
                </a:solidFill>
              </a:rPr>
              <a:t>Hacker!</a:t>
            </a:r>
          </a:p>
        </p:txBody>
      </p:sp>
      <p:sp>
        <p:nvSpPr>
          <p:cNvPr id="700429" name="Text Box 13"/>
          <p:cNvSpPr txBox="1">
            <a:spLocks noChangeArrowheads="1"/>
          </p:cNvSpPr>
          <p:nvPr/>
        </p:nvSpPr>
        <p:spPr bwMode="auto">
          <a:xfrm>
            <a:off x="6019800" y="5943600"/>
            <a:ext cx="9286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tx2"/>
                </a:solidFill>
              </a:rPr>
              <a:t>Hacker!</a:t>
            </a:r>
          </a:p>
        </p:txBody>
      </p:sp>
      <p:grpSp>
        <p:nvGrpSpPr>
          <p:cNvPr id="700430" name="Group 14"/>
          <p:cNvGrpSpPr>
            <a:grpSpLocks/>
          </p:cNvGrpSpPr>
          <p:nvPr/>
        </p:nvGrpSpPr>
        <p:grpSpPr bwMode="auto">
          <a:xfrm>
            <a:off x="4495800" y="1828800"/>
            <a:ext cx="547688" cy="1263650"/>
            <a:chOff x="2832" y="1152"/>
            <a:chExt cx="345" cy="796"/>
          </a:xfrm>
        </p:grpSpPr>
        <p:graphicFrame>
          <p:nvGraphicFramePr>
            <p:cNvPr id="700431" name="Object 15"/>
            <p:cNvGraphicFramePr>
              <a:graphicFrameLocks noChangeAspect="1"/>
            </p:cNvGraphicFramePr>
            <p:nvPr/>
          </p:nvGraphicFramePr>
          <p:xfrm>
            <a:off x="2832" y="1152"/>
            <a:ext cx="345" cy="7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00502" name="Clip" r:id="rId9" imgW="942840" imgH="2571840" progId="MS_ClipArt_Gallery.2">
                    <p:embed/>
                  </p:oleObj>
                </mc:Choice>
                <mc:Fallback>
                  <p:oleObj name="Clip" r:id="rId9" imgW="942840" imgH="2571840" progId="MS_ClipArt_Gallery.2">
                    <p:embed/>
                    <p:pic>
                      <p:nvPicPr>
                        <p:cNvPr id="0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32" y="1152"/>
                          <a:ext cx="345" cy="76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00432" name="Text Box 16"/>
            <p:cNvSpPr txBox="1">
              <a:spLocks noChangeArrowheads="1"/>
            </p:cNvSpPr>
            <p:nvPr/>
          </p:nvSpPr>
          <p:spPr bwMode="auto">
            <a:xfrm>
              <a:off x="2880" y="1200"/>
              <a:ext cx="196" cy="7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chemeClr val="tx2"/>
                  </a:solidFill>
                </a:rPr>
                <a:t>A</a:t>
              </a:r>
            </a:p>
            <a:p>
              <a:r>
                <a:rPr lang="en-US" sz="1200">
                  <a:solidFill>
                    <a:schemeClr val="tx2"/>
                  </a:solidFill>
                </a:rPr>
                <a:t>K</a:t>
              </a:r>
            </a:p>
            <a:p>
              <a:r>
                <a:rPr lang="en-US" sz="1200">
                  <a:solidFill>
                    <a:schemeClr val="tx2"/>
                  </a:solidFill>
                </a:rPr>
                <a:t>A</a:t>
              </a:r>
            </a:p>
            <a:p>
              <a:r>
                <a:rPr lang="en-US" sz="1200">
                  <a:solidFill>
                    <a:schemeClr val="tx2"/>
                  </a:solidFill>
                </a:rPr>
                <a:t>M</a:t>
              </a:r>
            </a:p>
            <a:p>
              <a:r>
                <a:rPr lang="en-US" sz="1200">
                  <a:solidFill>
                    <a:schemeClr val="tx2"/>
                  </a:solidFill>
                </a:rPr>
                <a:t>A</a:t>
              </a:r>
            </a:p>
            <a:p>
              <a:r>
                <a:rPr lang="en-US" sz="1200">
                  <a:solidFill>
                    <a:schemeClr val="tx2"/>
                  </a:solidFill>
                </a:rPr>
                <a:t>I</a:t>
              </a:r>
            </a:p>
          </p:txBody>
        </p:sp>
      </p:grpSp>
      <p:grpSp>
        <p:nvGrpSpPr>
          <p:cNvPr id="700433" name="Group 17"/>
          <p:cNvGrpSpPr>
            <a:grpSpLocks/>
          </p:cNvGrpSpPr>
          <p:nvPr/>
        </p:nvGrpSpPr>
        <p:grpSpPr bwMode="auto">
          <a:xfrm>
            <a:off x="4572000" y="3733800"/>
            <a:ext cx="547688" cy="1263650"/>
            <a:chOff x="2880" y="2352"/>
            <a:chExt cx="345" cy="796"/>
          </a:xfrm>
        </p:grpSpPr>
        <p:graphicFrame>
          <p:nvGraphicFramePr>
            <p:cNvPr id="700434" name="Object 18"/>
            <p:cNvGraphicFramePr>
              <a:graphicFrameLocks noChangeAspect="1"/>
            </p:cNvGraphicFramePr>
            <p:nvPr/>
          </p:nvGraphicFramePr>
          <p:xfrm>
            <a:off x="2880" y="2352"/>
            <a:ext cx="345" cy="7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00503" name="Clip" r:id="rId11" imgW="942840" imgH="2571840" progId="MS_ClipArt_Gallery.2">
                    <p:embed/>
                  </p:oleObj>
                </mc:Choice>
                <mc:Fallback>
                  <p:oleObj name="Clip" r:id="rId11" imgW="942840" imgH="2571840" progId="MS_ClipArt_Gallery.2">
                    <p:embed/>
                    <p:pic>
                      <p:nvPicPr>
                        <p:cNvPr id="0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80" y="2352"/>
                          <a:ext cx="345" cy="76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00435" name="Text Box 19"/>
            <p:cNvSpPr txBox="1">
              <a:spLocks noChangeArrowheads="1"/>
            </p:cNvSpPr>
            <p:nvPr/>
          </p:nvSpPr>
          <p:spPr bwMode="auto">
            <a:xfrm>
              <a:off x="2928" y="2400"/>
              <a:ext cx="196" cy="7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chemeClr val="tx2"/>
                  </a:solidFill>
                </a:rPr>
                <a:t>A</a:t>
              </a:r>
            </a:p>
            <a:p>
              <a:r>
                <a:rPr lang="en-US" sz="1200">
                  <a:solidFill>
                    <a:schemeClr val="tx2"/>
                  </a:solidFill>
                </a:rPr>
                <a:t>K</a:t>
              </a:r>
            </a:p>
            <a:p>
              <a:r>
                <a:rPr lang="en-US" sz="1200">
                  <a:solidFill>
                    <a:schemeClr val="tx2"/>
                  </a:solidFill>
                </a:rPr>
                <a:t>A</a:t>
              </a:r>
            </a:p>
            <a:p>
              <a:r>
                <a:rPr lang="en-US" sz="1200">
                  <a:solidFill>
                    <a:schemeClr val="tx2"/>
                  </a:solidFill>
                </a:rPr>
                <a:t>M</a:t>
              </a:r>
            </a:p>
            <a:p>
              <a:r>
                <a:rPr lang="en-US" sz="1200">
                  <a:solidFill>
                    <a:schemeClr val="tx2"/>
                  </a:solidFill>
                </a:rPr>
                <a:t>A</a:t>
              </a:r>
            </a:p>
            <a:p>
              <a:r>
                <a:rPr lang="en-US" sz="1200">
                  <a:solidFill>
                    <a:schemeClr val="tx2"/>
                  </a:solidFill>
                </a:rPr>
                <a:t>I</a:t>
              </a:r>
            </a:p>
          </p:txBody>
        </p:sp>
      </p:grpSp>
      <p:grpSp>
        <p:nvGrpSpPr>
          <p:cNvPr id="700436" name="Group 20"/>
          <p:cNvGrpSpPr>
            <a:grpSpLocks/>
          </p:cNvGrpSpPr>
          <p:nvPr/>
        </p:nvGrpSpPr>
        <p:grpSpPr bwMode="auto">
          <a:xfrm>
            <a:off x="4038600" y="5181600"/>
            <a:ext cx="547688" cy="1219200"/>
            <a:chOff x="2544" y="3264"/>
            <a:chExt cx="345" cy="768"/>
          </a:xfrm>
        </p:grpSpPr>
        <p:graphicFrame>
          <p:nvGraphicFramePr>
            <p:cNvPr id="700437" name="Object 21"/>
            <p:cNvGraphicFramePr>
              <a:graphicFrameLocks noChangeAspect="1"/>
            </p:cNvGraphicFramePr>
            <p:nvPr/>
          </p:nvGraphicFramePr>
          <p:xfrm>
            <a:off x="2544" y="3264"/>
            <a:ext cx="345" cy="7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00504" name="Clip" r:id="rId12" imgW="942840" imgH="2571840" progId="MS_ClipArt_Gallery.2">
                    <p:embed/>
                  </p:oleObj>
                </mc:Choice>
                <mc:Fallback>
                  <p:oleObj name="Clip" r:id="rId12" imgW="942840" imgH="2571840" progId="MS_ClipArt_Gallery.2">
                    <p:embed/>
                    <p:pic>
                      <p:nvPicPr>
                        <p:cNvPr id="0" name="Object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44" y="3264"/>
                          <a:ext cx="345" cy="76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00438" name="Text Box 22"/>
            <p:cNvSpPr txBox="1">
              <a:spLocks noChangeArrowheads="1"/>
            </p:cNvSpPr>
            <p:nvPr/>
          </p:nvSpPr>
          <p:spPr bwMode="auto">
            <a:xfrm>
              <a:off x="2592" y="3264"/>
              <a:ext cx="196" cy="7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chemeClr val="tx2"/>
                  </a:solidFill>
                </a:rPr>
                <a:t>A</a:t>
              </a:r>
            </a:p>
            <a:p>
              <a:r>
                <a:rPr lang="en-US" sz="1200">
                  <a:solidFill>
                    <a:schemeClr val="tx2"/>
                  </a:solidFill>
                </a:rPr>
                <a:t>K</a:t>
              </a:r>
            </a:p>
            <a:p>
              <a:r>
                <a:rPr lang="en-US" sz="1200">
                  <a:solidFill>
                    <a:schemeClr val="tx2"/>
                  </a:solidFill>
                </a:rPr>
                <a:t>A</a:t>
              </a:r>
            </a:p>
            <a:p>
              <a:r>
                <a:rPr lang="en-US" sz="1200">
                  <a:solidFill>
                    <a:schemeClr val="tx2"/>
                  </a:solidFill>
                </a:rPr>
                <a:t>M</a:t>
              </a:r>
            </a:p>
            <a:p>
              <a:r>
                <a:rPr lang="en-US" sz="1200">
                  <a:solidFill>
                    <a:schemeClr val="tx2"/>
                  </a:solidFill>
                </a:rPr>
                <a:t>A</a:t>
              </a:r>
            </a:p>
            <a:p>
              <a:r>
                <a:rPr lang="en-US" sz="1200">
                  <a:solidFill>
                    <a:schemeClr val="tx2"/>
                  </a:solidFill>
                </a:rPr>
                <a:t>I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0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0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0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0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00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00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00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00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00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00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050" name="Rectangle 307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Part II: Failures</a:t>
            </a:r>
          </a:p>
        </p:txBody>
      </p:sp>
      <p:sp>
        <p:nvSpPr>
          <p:cNvPr id="642051" name="Text Box 3075"/>
          <p:cNvSpPr txBox="1">
            <a:spLocks noChangeArrowheads="1"/>
          </p:cNvSpPr>
          <p:nvPr/>
        </p:nvSpPr>
        <p:spPr bwMode="auto">
          <a:xfrm>
            <a:off x="441325" y="1676400"/>
            <a:ext cx="3254375" cy="4789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>
              <a:buFontTx/>
              <a:buAutoNum type="arabicPeriod"/>
            </a:pPr>
            <a:r>
              <a:rPr lang="en-US" sz="2800">
                <a:latin typeface="Arial" charset="0"/>
              </a:rPr>
              <a:t>Hardware</a:t>
            </a:r>
          </a:p>
          <a:p>
            <a:pPr>
              <a:buFontTx/>
              <a:buAutoNum type="arabicPeriod"/>
            </a:pPr>
            <a:endParaRPr lang="en-US" sz="2800">
              <a:latin typeface="Arial" charset="0"/>
            </a:endParaRPr>
          </a:p>
          <a:p>
            <a:pPr>
              <a:buFontTx/>
              <a:buAutoNum type="arabicPeriod"/>
            </a:pPr>
            <a:r>
              <a:rPr lang="en-US" sz="2800">
                <a:latin typeface="Arial" charset="0"/>
              </a:rPr>
              <a:t>Network</a:t>
            </a:r>
          </a:p>
          <a:p>
            <a:pPr>
              <a:buFontTx/>
              <a:buAutoNum type="arabicPeriod"/>
            </a:pPr>
            <a:endParaRPr lang="en-US" sz="2800">
              <a:latin typeface="Arial" charset="0"/>
            </a:endParaRPr>
          </a:p>
          <a:p>
            <a:pPr>
              <a:buFontTx/>
              <a:buAutoNum type="arabicPeriod"/>
            </a:pPr>
            <a:r>
              <a:rPr lang="en-US" sz="2800">
                <a:latin typeface="Arial" charset="0"/>
              </a:rPr>
              <a:t>Software</a:t>
            </a:r>
          </a:p>
          <a:p>
            <a:pPr>
              <a:buFontTx/>
              <a:buAutoNum type="arabicPeriod"/>
            </a:pPr>
            <a:endParaRPr lang="en-US" sz="2800">
              <a:latin typeface="Arial" charset="0"/>
            </a:endParaRPr>
          </a:p>
          <a:p>
            <a:pPr>
              <a:buFontTx/>
              <a:buAutoNum type="arabicPeriod"/>
            </a:pPr>
            <a:r>
              <a:rPr lang="en-US" sz="2800">
                <a:latin typeface="Arial" charset="0"/>
              </a:rPr>
              <a:t>Configuration</a:t>
            </a:r>
          </a:p>
          <a:p>
            <a:pPr>
              <a:buFontTx/>
              <a:buAutoNum type="arabicPeriod"/>
            </a:pPr>
            <a:endParaRPr lang="en-US" sz="2800">
              <a:latin typeface="Arial" charset="0"/>
            </a:endParaRPr>
          </a:p>
          <a:p>
            <a:pPr>
              <a:buFontTx/>
              <a:buAutoNum type="arabicPeriod"/>
            </a:pPr>
            <a:r>
              <a:rPr lang="en-US" sz="2800">
                <a:latin typeface="Arial" charset="0"/>
              </a:rPr>
              <a:t>Misperceptions</a:t>
            </a:r>
          </a:p>
          <a:p>
            <a:pPr>
              <a:buFontTx/>
              <a:buAutoNum type="arabicPeriod"/>
            </a:pPr>
            <a:endParaRPr lang="en-US" sz="2800">
              <a:latin typeface="Arial" charset="0"/>
            </a:endParaRPr>
          </a:p>
          <a:p>
            <a:pPr>
              <a:buFontTx/>
              <a:buAutoNum type="arabicPeriod"/>
            </a:pPr>
            <a:r>
              <a:rPr lang="en-US" sz="2800">
                <a:latin typeface="Arial" charset="0"/>
              </a:rPr>
              <a:t>Attacks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2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20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2051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Hardware / Server Failures</a:t>
            </a:r>
          </a:p>
        </p:txBody>
      </p:sp>
      <p:sp>
        <p:nvSpPr>
          <p:cNvPr id="644099" name="Text Box 3"/>
          <p:cNvSpPr txBox="1">
            <a:spLocks noChangeArrowheads="1"/>
          </p:cNvSpPr>
          <p:nvPr/>
        </p:nvSpPr>
        <p:spPr bwMode="auto">
          <a:xfrm>
            <a:off x="3352800" y="2301875"/>
            <a:ext cx="44958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>
                <a:latin typeface="Arial" charset="0"/>
              </a:rPr>
              <a:t>     Linux boxes with large RAM and disk capacity, Windows servers</a:t>
            </a:r>
          </a:p>
        </p:txBody>
      </p:sp>
      <p:sp>
        <p:nvSpPr>
          <p:cNvPr id="644100" name="Text Box 4"/>
          <p:cNvSpPr txBox="1">
            <a:spLocks noChangeArrowheads="1"/>
          </p:cNvSpPr>
          <p:nvPr/>
        </p:nvSpPr>
        <p:spPr bwMode="auto">
          <a:xfrm>
            <a:off x="533400" y="4025900"/>
            <a:ext cx="705485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>
                <a:latin typeface="Arial" charset="0"/>
              </a:rPr>
              <a:t>Sample Failures:</a:t>
            </a:r>
          </a:p>
          <a:p>
            <a:endParaRPr lang="en-US">
              <a:latin typeface="Arial" charset="0"/>
            </a:endParaRPr>
          </a:p>
          <a:p>
            <a:pPr>
              <a:buFontTx/>
              <a:buAutoNum type="arabicPeriod"/>
            </a:pPr>
            <a:r>
              <a:rPr lang="en-US">
                <a:latin typeface="Arial" charset="0"/>
              </a:rPr>
              <a:t>Memory SIMMS jumping out of their sockets</a:t>
            </a:r>
          </a:p>
          <a:p>
            <a:pPr>
              <a:buFontTx/>
              <a:buAutoNum type="arabicPeriod"/>
            </a:pPr>
            <a:r>
              <a:rPr lang="en-US">
                <a:latin typeface="Arial" charset="0"/>
              </a:rPr>
              <a:t>Network cards screwed down but not in slot</a:t>
            </a:r>
          </a:p>
          <a:p>
            <a:pPr>
              <a:buFontTx/>
              <a:buAutoNum type="arabicPeriod"/>
            </a:pPr>
            <a:r>
              <a:rPr lang="en-US">
                <a:latin typeface="Arial" charset="0"/>
              </a:rPr>
              <a:t>Etc.</a:t>
            </a:r>
          </a:p>
        </p:txBody>
      </p:sp>
      <p:pic>
        <p:nvPicPr>
          <p:cNvPr id="644101" name="Picture 5" descr="9872 universities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45" r="62500" b="43333"/>
          <a:stretch>
            <a:fillRect/>
          </a:stretch>
        </p:blipFill>
        <p:spPr bwMode="ltGray">
          <a:xfrm>
            <a:off x="0" y="1676400"/>
            <a:ext cx="34290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4100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2882" name="Picture 2" descr="9872 universities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t="31111" r="68333" b="61111"/>
          <a:stretch>
            <a:fillRect/>
          </a:stretch>
        </p:blipFill>
        <p:spPr bwMode="ltGray">
          <a:xfrm>
            <a:off x="304800" y="4953000"/>
            <a:ext cx="22860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2883" name="Picture 3" descr="9872 universities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t="31111" r="68333" b="61111"/>
          <a:stretch>
            <a:fillRect/>
          </a:stretch>
        </p:blipFill>
        <p:spPr bwMode="ltGray">
          <a:xfrm>
            <a:off x="304800" y="4038600"/>
            <a:ext cx="22860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2884" name="Picture 4" descr="9872 universities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t="31111" r="68333" b="61111"/>
          <a:stretch>
            <a:fillRect/>
          </a:stretch>
        </p:blipFill>
        <p:spPr bwMode="ltGray">
          <a:xfrm>
            <a:off x="304800" y="5410200"/>
            <a:ext cx="22860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2885" name="Picture 5" descr="9872 universities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t="31111" r="68333" b="61111"/>
          <a:stretch>
            <a:fillRect/>
          </a:stretch>
        </p:blipFill>
        <p:spPr bwMode="ltGray">
          <a:xfrm>
            <a:off x="304800" y="2895600"/>
            <a:ext cx="22860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2886" name="Picture 6" descr="9872 universities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t="31111" r="68333" b="61111"/>
          <a:stretch>
            <a:fillRect/>
          </a:stretch>
        </p:blipFill>
        <p:spPr bwMode="ltGray">
          <a:xfrm>
            <a:off x="304800" y="3352800"/>
            <a:ext cx="22860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2887" name="Picture 7" descr="9872 universities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t="31111" r="68333" b="61111"/>
          <a:stretch>
            <a:fillRect/>
          </a:stretch>
        </p:blipFill>
        <p:spPr bwMode="ltGray">
          <a:xfrm>
            <a:off x="304800" y="2438400"/>
            <a:ext cx="22860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288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Akamai Cluster</a:t>
            </a:r>
          </a:p>
        </p:txBody>
      </p:sp>
      <p:pic>
        <p:nvPicPr>
          <p:cNvPr id="762889" name="Picture 9" descr="9872 universities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t="36667" r="68333" b="55556"/>
          <a:stretch>
            <a:fillRect/>
          </a:stretch>
        </p:blipFill>
        <p:spPr bwMode="ltGray">
          <a:xfrm>
            <a:off x="457200" y="2362200"/>
            <a:ext cx="21336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2890" name="Picture 10" descr="9872 universities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t="36667" r="68333" b="55556"/>
          <a:stretch>
            <a:fillRect/>
          </a:stretch>
        </p:blipFill>
        <p:spPr bwMode="ltGray">
          <a:xfrm>
            <a:off x="457200" y="2819400"/>
            <a:ext cx="21336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2891" name="Picture 11" descr="9872 universities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t="36667" r="68333" b="55556"/>
          <a:stretch>
            <a:fillRect/>
          </a:stretch>
        </p:blipFill>
        <p:spPr bwMode="ltGray">
          <a:xfrm>
            <a:off x="457200" y="3276600"/>
            <a:ext cx="21336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2892" name="Picture 12" descr="9872 universities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t="36667" r="68333" b="55556"/>
          <a:stretch>
            <a:fillRect/>
          </a:stretch>
        </p:blipFill>
        <p:spPr bwMode="ltGray">
          <a:xfrm>
            <a:off x="457200" y="3733800"/>
            <a:ext cx="21336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2893" name="Picture 13" descr="9872 universities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t="31111" r="68333" b="61111"/>
          <a:stretch>
            <a:fillRect/>
          </a:stretch>
        </p:blipFill>
        <p:spPr bwMode="ltGray">
          <a:xfrm>
            <a:off x="304800" y="4495800"/>
            <a:ext cx="22860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2894" name="Picture 14" descr="9872 universities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t="36667" r="68333" b="55556"/>
          <a:stretch>
            <a:fillRect/>
          </a:stretch>
        </p:blipFill>
        <p:spPr bwMode="ltGray">
          <a:xfrm>
            <a:off x="457200" y="4419600"/>
            <a:ext cx="21336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2895" name="Picture 15" descr="9872 universities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t="36667" r="68333" b="55556"/>
          <a:stretch>
            <a:fillRect/>
          </a:stretch>
        </p:blipFill>
        <p:spPr bwMode="ltGray">
          <a:xfrm>
            <a:off x="457200" y="4876800"/>
            <a:ext cx="21336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2896" name="Picture 16" descr="9872 universities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t="36667" r="68333" b="55556"/>
          <a:stretch>
            <a:fillRect/>
          </a:stretch>
        </p:blipFill>
        <p:spPr bwMode="ltGray">
          <a:xfrm>
            <a:off x="457200" y="5334000"/>
            <a:ext cx="21336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2897" name="Picture 17" descr="9872 universities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t="36667" r="68333" b="55556"/>
          <a:stretch>
            <a:fillRect/>
          </a:stretch>
        </p:blipFill>
        <p:spPr bwMode="ltGray">
          <a:xfrm>
            <a:off x="457200" y="5791200"/>
            <a:ext cx="21336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2898" name="Picture 18" descr="9872 universities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t="31111" r="68333" b="61111"/>
          <a:stretch>
            <a:fillRect/>
          </a:stretch>
        </p:blipFill>
        <p:spPr bwMode="ltGray">
          <a:xfrm>
            <a:off x="304800" y="1981200"/>
            <a:ext cx="22860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2899" name="Text Box 19"/>
          <p:cNvSpPr txBox="1">
            <a:spLocks noChangeArrowheads="1"/>
          </p:cNvSpPr>
          <p:nvPr/>
        </p:nvSpPr>
        <p:spPr bwMode="auto">
          <a:xfrm>
            <a:off x="3505200" y="2362200"/>
            <a:ext cx="4141788" cy="308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chemeClr val="tx2"/>
              </a:buClr>
            </a:pPr>
            <a:r>
              <a:rPr lang="en-US" sz="2800"/>
              <a:t>Servers pool resources</a:t>
            </a:r>
          </a:p>
          <a:p>
            <a:pPr>
              <a:buClr>
                <a:schemeClr val="tx2"/>
              </a:buClr>
              <a:buFontTx/>
              <a:buChar char="•"/>
            </a:pPr>
            <a:endParaRPr lang="en-US" sz="2800"/>
          </a:p>
          <a:p>
            <a:pPr>
              <a:buClr>
                <a:schemeClr val="tx2"/>
              </a:buClr>
              <a:buFontTx/>
              <a:buChar char="•"/>
            </a:pPr>
            <a:r>
              <a:rPr lang="en-US" sz="2800"/>
              <a:t>RAM</a:t>
            </a:r>
          </a:p>
          <a:p>
            <a:pPr>
              <a:buClr>
                <a:schemeClr val="tx2"/>
              </a:buClr>
              <a:buFontTx/>
              <a:buChar char="•"/>
            </a:pPr>
            <a:endParaRPr lang="en-US" sz="2800"/>
          </a:p>
          <a:p>
            <a:pPr>
              <a:buClr>
                <a:schemeClr val="tx2"/>
              </a:buClr>
              <a:buFontTx/>
              <a:buChar char="•"/>
            </a:pPr>
            <a:r>
              <a:rPr lang="en-US" sz="2800"/>
              <a:t>Disk</a:t>
            </a:r>
          </a:p>
          <a:p>
            <a:pPr>
              <a:buClr>
                <a:schemeClr val="tx2"/>
              </a:buClr>
              <a:buFontTx/>
              <a:buChar char="•"/>
            </a:pPr>
            <a:endParaRPr lang="en-US" sz="2800"/>
          </a:p>
          <a:p>
            <a:pPr>
              <a:buClr>
                <a:schemeClr val="tx2"/>
              </a:buClr>
              <a:buFontTx/>
              <a:buChar char="•"/>
            </a:pPr>
            <a:r>
              <a:rPr lang="en-US" sz="2800"/>
              <a:t>Throughput</a:t>
            </a:r>
          </a:p>
        </p:txBody>
      </p:sp>
      <p:sp>
        <p:nvSpPr>
          <p:cNvPr id="762900" name="Rectangle 20"/>
          <p:cNvSpPr>
            <a:spLocks noChangeArrowheads="1"/>
          </p:cNvSpPr>
          <p:nvPr/>
        </p:nvSpPr>
        <p:spPr bwMode="auto">
          <a:xfrm>
            <a:off x="1981200" y="6172200"/>
            <a:ext cx="609600" cy="228600"/>
          </a:xfrm>
          <a:prstGeom prst="rect">
            <a:avLst/>
          </a:prstGeom>
          <a:solidFill>
            <a:srgbClr val="17177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2901" name="Rectangle 21"/>
          <p:cNvSpPr>
            <a:spLocks noChangeArrowheads="1"/>
          </p:cNvSpPr>
          <p:nvPr/>
        </p:nvSpPr>
        <p:spPr bwMode="auto">
          <a:xfrm>
            <a:off x="990600" y="6248400"/>
            <a:ext cx="1143000" cy="152400"/>
          </a:xfrm>
          <a:prstGeom prst="rect">
            <a:avLst/>
          </a:prstGeom>
          <a:solidFill>
            <a:srgbClr val="24157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2902" name="Rectangle 22"/>
          <p:cNvSpPr>
            <a:spLocks noChangeArrowheads="1"/>
          </p:cNvSpPr>
          <p:nvPr/>
        </p:nvSpPr>
        <p:spPr bwMode="auto">
          <a:xfrm>
            <a:off x="1600200" y="4191000"/>
            <a:ext cx="1219200" cy="76200"/>
          </a:xfrm>
          <a:prstGeom prst="rect">
            <a:avLst/>
          </a:prstGeom>
          <a:solidFill>
            <a:srgbClr val="19197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2903" name="Rectangle 23"/>
          <p:cNvSpPr>
            <a:spLocks noChangeArrowheads="1"/>
          </p:cNvSpPr>
          <p:nvPr/>
        </p:nvSpPr>
        <p:spPr bwMode="auto">
          <a:xfrm>
            <a:off x="1752600" y="4114800"/>
            <a:ext cx="838200" cy="152400"/>
          </a:xfrm>
          <a:prstGeom prst="rect">
            <a:avLst/>
          </a:prstGeom>
          <a:solidFill>
            <a:srgbClr val="19197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2904" name="Rectangle 24"/>
          <p:cNvSpPr>
            <a:spLocks noChangeArrowheads="1"/>
          </p:cNvSpPr>
          <p:nvPr/>
        </p:nvSpPr>
        <p:spPr bwMode="auto">
          <a:xfrm>
            <a:off x="304800" y="3962400"/>
            <a:ext cx="152400" cy="152400"/>
          </a:xfrm>
          <a:prstGeom prst="rect">
            <a:avLst/>
          </a:prstGeom>
          <a:solidFill>
            <a:srgbClr val="19197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2905" name="Rectangle 25"/>
          <p:cNvSpPr>
            <a:spLocks noChangeArrowheads="1"/>
          </p:cNvSpPr>
          <p:nvPr/>
        </p:nvSpPr>
        <p:spPr bwMode="auto">
          <a:xfrm>
            <a:off x="228600" y="4495800"/>
            <a:ext cx="152400" cy="152400"/>
          </a:xfrm>
          <a:prstGeom prst="rect">
            <a:avLst/>
          </a:prstGeom>
          <a:solidFill>
            <a:srgbClr val="19197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2906" name="Rectangle 26"/>
          <p:cNvSpPr>
            <a:spLocks noChangeArrowheads="1"/>
          </p:cNvSpPr>
          <p:nvPr/>
        </p:nvSpPr>
        <p:spPr bwMode="auto">
          <a:xfrm>
            <a:off x="228600" y="5334000"/>
            <a:ext cx="152400" cy="152400"/>
          </a:xfrm>
          <a:prstGeom prst="rect">
            <a:avLst/>
          </a:prstGeom>
          <a:solidFill>
            <a:srgbClr val="19197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2907" name="Rectangle 27"/>
          <p:cNvSpPr>
            <a:spLocks noChangeArrowheads="1"/>
          </p:cNvSpPr>
          <p:nvPr/>
        </p:nvSpPr>
        <p:spPr bwMode="auto">
          <a:xfrm>
            <a:off x="228600" y="5867400"/>
            <a:ext cx="152400" cy="152400"/>
          </a:xfrm>
          <a:prstGeom prst="rect">
            <a:avLst/>
          </a:prstGeom>
          <a:solidFill>
            <a:srgbClr val="19197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2908" name="Rectangle 28"/>
          <p:cNvSpPr>
            <a:spLocks noChangeArrowheads="1"/>
          </p:cNvSpPr>
          <p:nvPr/>
        </p:nvSpPr>
        <p:spPr bwMode="auto">
          <a:xfrm>
            <a:off x="228600" y="3810000"/>
            <a:ext cx="152400" cy="152400"/>
          </a:xfrm>
          <a:prstGeom prst="rect">
            <a:avLst/>
          </a:prstGeom>
          <a:solidFill>
            <a:srgbClr val="19197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2909" name="Rectangle 29"/>
          <p:cNvSpPr>
            <a:spLocks noChangeArrowheads="1"/>
          </p:cNvSpPr>
          <p:nvPr/>
        </p:nvSpPr>
        <p:spPr bwMode="auto">
          <a:xfrm>
            <a:off x="304800" y="3429000"/>
            <a:ext cx="152400" cy="76200"/>
          </a:xfrm>
          <a:prstGeom prst="rect">
            <a:avLst/>
          </a:prstGeom>
          <a:solidFill>
            <a:srgbClr val="66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2910" name="Rectangle 30"/>
          <p:cNvSpPr>
            <a:spLocks noChangeArrowheads="1"/>
          </p:cNvSpPr>
          <p:nvPr/>
        </p:nvSpPr>
        <p:spPr bwMode="auto">
          <a:xfrm>
            <a:off x="2362200" y="4191000"/>
            <a:ext cx="228600" cy="228600"/>
          </a:xfrm>
          <a:prstGeom prst="rect">
            <a:avLst/>
          </a:prstGeom>
          <a:solidFill>
            <a:srgbClr val="19197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2911" name="Rectangle 31"/>
          <p:cNvSpPr>
            <a:spLocks noChangeArrowheads="1"/>
          </p:cNvSpPr>
          <p:nvPr/>
        </p:nvSpPr>
        <p:spPr bwMode="auto">
          <a:xfrm>
            <a:off x="1752600" y="6172200"/>
            <a:ext cx="838200" cy="152400"/>
          </a:xfrm>
          <a:prstGeom prst="rect">
            <a:avLst/>
          </a:prstGeom>
          <a:solidFill>
            <a:srgbClr val="24157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4930" name="Picture 2" descr="noc_ne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4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381000"/>
            <a:ext cx="7162800" cy="1143000"/>
          </a:xfrm>
        </p:spPr>
        <p:txBody>
          <a:bodyPr/>
          <a:lstStyle/>
          <a:p>
            <a:r>
              <a:rPr lang="en-US"/>
              <a:t>View of Clusters</a:t>
            </a:r>
          </a:p>
        </p:txBody>
      </p:sp>
      <p:pic>
        <p:nvPicPr>
          <p:cNvPr id="766979" name="Picture 3" descr="datacen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188" y="930275"/>
            <a:ext cx="6846887" cy="553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6980" name="AutoShape 4"/>
          <p:cNvSpPr>
            <a:spLocks noChangeArrowheads="1"/>
          </p:cNvSpPr>
          <p:nvPr/>
        </p:nvSpPr>
        <p:spPr bwMode="auto">
          <a:xfrm>
            <a:off x="393700" y="3098800"/>
            <a:ext cx="787400" cy="431800"/>
          </a:xfrm>
          <a:prstGeom prst="wedgeRectCallout">
            <a:avLst>
              <a:gd name="adj1" fmla="val 90120"/>
              <a:gd name="adj2" fmla="val -71324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200" b="0">
                <a:solidFill>
                  <a:srgbClr val="FF0000"/>
                </a:solidFill>
              </a:rPr>
              <a:t>hardware</a:t>
            </a:r>
          </a:p>
          <a:p>
            <a:pPr algn="ctr"/>
            <a:r>
              <a:rPr lang="en-US" sz="1200" b="0">
                <a:solidFill>
                  <a:srgbClr val="FF0000"/>
                </a:solidFill>
              </a:rPr>
              <a:t>failure</a:t>
            </a:r>
          </a:p>
        </p:txBody>
      </p:sp>
      <p:sp>
        <p:nvSpPr>
          <p:cNvPr id="766981" name="AutoShape 5"/>
          <p:cNvSpPr>
            <a:spLocks noChangeArrowheads="1"/>
          </p:cNvSpPr>
          <p:nvPr/>
        </p:nvSpPr>
        <p:spPr bwMode="auto">
          <a:xfrm>
            <a:off x="611188" y="2044700"/>
            <a:ext cx="760412" cy="290513"/>
          </a:xfrm>
          <a:prstGeom prst="wedgeRectCallout">
            <a:avLst>
              <a:gd name="adj1" fmla="val 117639"/>
              <a:gd name="adj2" fmla="val 177324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200" b="0">
                <a:solidFill>
                  <a:schemeClr val="accent2"/>
                </a:solidFill>
              </a:rPr>
              <a:t>buddy</a:t>
            </a:r>
            <a:endParaRPr lang="en-US" sz="1200" b="0">
              <a:solidFill>
                <a:srgbClr val="FF0000"/>
              </a:solidFill>
            </a:endParaRPr>
          </a:p>
        </p:txBody>
      </p:sp>
      <p:sp>
        <p:nvSpPr>
          <p:cNvPr id="766982" name="AutoShape 6"/>
          <p:cNvSpPr>
            <a:spLocks noChangeArrowheads="1"/>
          </p:cNvSpPr>
          <p:nvPr/>
        </p:nvSpPr>
        <p:spPr bwMode="auto">
          <a:xfrm>
            <a:off x="279400" y="2540000"/>
            <a:ext cx="850900" cy="304800"/>
          </a:xfrm>
          <a:prstGeom prst="wedgeRectCallout">
            <a:avLst>
              <a:gd name="adj1" fmla="val 99069"/>
              <a:gd name="adj2" fmla="val 34375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200" b="0">
                <a:solidFill>
                  <a:srgbClr val="000000"/>
                </a:solidFill>
              </a:rPr>
              <a:t>suspended</a:t>
            </a:r>
          </a:p>
        </p:txBody>
      </p:sp>
      <p:sp>
        <p:nvSpPr>
          <p:cNvPr id="766983" name="AutoShape 7"/>
          <p:cNvSpPr>
            <a:spLocks noChangeArrowheads="1"/>
          </p:cNvSpPr>
          <p:nvPr/>
        </p:nvSpPr>
        <p:spPr bwMode="auto">
          <a:xfrm>
            <a:off x="4241800" y="4902200"/>
            <a:ext cx="850900" cy="342900"/>
          </a:xfrm>
          <a:prstGeom prst="wedgeRectCallout">
            <a:avLst>
              <a:gd name="adj1" fmla="val -66606"/>
              <a:gd name="adj2" fmla="val -145370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200" b="0">
                <a:solidFill>
                  <a:srgbClr val="000000"/>
                </a:solidFill>
              </a:rPr>
              <a:t>suspended</a:t>
            </a:r>
          </a:p>
          <a:p>
            <a:pPr algn="ctr"/>
            <a:r>
              <a:rPr lang="en-US" sz="1200" b="0">
                <a:solidFill>
                  <a:srgbClr val="000000"/>
                </a:solidFill>
              </a:rPr>
              <a:t>datacenter</a:t>
            </a:r>
          </a:p>
        </p:txBody>
      </p:sp>
      <p:sp>
        <p:nvSpPr>
          <p:cNvPr id="766984" name="AutoShape 8"/>
          <p:cNvSpPr>
            <a:spLocks noChangeArrowheads="1"/>
          </p:cNvSpPr>
          <p:nvPr/>
        </p:nvSpPr>
        <p:spPr bwMode="auto">
          <a:xfrm>
            <a:off x="8166100" y="3213100"/>
            <a:ext cx="787400" cy="431800"/>
          </a:xfrm>
          <a:prstGeom prst="wedgeRectCallout">
            <a:avLst>
              <a:gd name="adj1" fmla="val -66329"/>
              <a:gd name="adj2" fmla="val 31616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200" b="0">
                <a:solidFill>
                  <a:srgbClr val="FF0000"/>
                </a:solidFill>
              </a:rPr>
              <a:t>odd man</a:t>
            </a:r>
          </a:p>
          <a:p>
            <a:pPr algn="ctr"/>
            <a:r>
              <a:rPr lang="en-US" sz="1200" b="0">
                <a:solidFill>
                  <a:srgbClr val="FF0000"/>
                </a:solidFill>
              </a:rPr>
              <a:t>out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6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6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6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6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6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6980" grpId="0" animBg="1" autoUpdateAnimBg="0"/>
      <p:bldP spid="766981" grpId="0" animBg="1" autoUpdateAnimBg="0"/>
      <p:bldP spid="766982" grpId="0" animBg="1" autoUpdateAnimBg="0"/>
      <p:bldP spid="766983" grpId="0" animBg="1" autoUpdateAnimBg="0"/>
      <p:bldP spid="766984" grpId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Network Failures</a:t>
            </a:r>
          </a:p>
        </p:txBody>
      </p:sp>
      <p:sp>
        <p:nvSpPr>
          <p:cNvPr id="643075" name="Text Box 3"/>
          <p:cNvSpPr txBox="1">
            <a:spLocks noChangeArrowheads="1"/>
          </p:cNvSpPr>
          <p:nvPr/>
        </p:nvSpPr>
        <p:spPr bwMode="auto">
          <a:xfrm>
            <a:off x="288925" y="1868488"/>
            <a:ext cx="6111875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>
                <a:latin typeface="Arial" charset="0"/>
              </a:rPr>
              <a:t>E.g., congestion at public and private peering points, misconfigured routers, inaccessible networks, etc., etc., etc.</a:t>
            </a:r>
          </a:p>
        </p:txBody>
      </p:sp>
      <p:sp>
        <p:nvSpPr>
          <p:cNvPr id="643076" name="Text Box 4"/>
          <p:cNvSpPr txBox="1">
            <a:spLocks noChangeArrowheads="1"/>
          </p:cNvSpPr>
          <p:nvPr/>
        </p:nvSpPr>
        <p:spPr bwMode="auto">
          <a:xfrm>
            <a:off x="365125" y="3773488"/>
            <a:ext cx="6950075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Core Points </a:t>
            </a:r>
          </a:p>
        </p:txBody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3810000"/>
            <a:ext cx="7010400" cy="2057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>
                <a:solidFill>
                  <a:schemeClr val="tx1"/>
                </a:solidFill>
              </a:rPr>
              <a:t>Core point X is the first router at which all paths to nameservers 1, 2, 3, and 4 intersect.</a:t>
            </a:r>
          </a:p>
          <a:p>
            <a:pPr>
              <a:lnSpc>
                <a:spcPct val="80000"/>
              </a:lnSpc>
            </a:pPr>
            <a:r>
              <a:rPr lang="en-US" sz="2800">
                <a:solidFill>
                  <a:schemeClr val="tx1"/>
                </a:solidFill>
              </a:rPr>
              <a:t>X can be viewed as the straddling the core and the edge of the network.</a:t>
            </a:r>
          </a:p>
        </p:txBody>
      </p:sp>
      <p:sp>
        <p:nvSpPr>
          <p:cNvPr id="738308" name="Line 4"/>
          <p:cNvSpPr>
            <a:spLocks noChangeShapeType="1"/>
          </p:cNvSpPr>
          <p:nvPr/>
        </p:nvSpPr>
        <p:spPr bwMode="auto">
          <a:xfrm>
            <a:off x="1600200" y="1600200"/>
            <a:ext cx="914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8309" name="Line 5"/>
          <p:cNvSpPr>
            <a:spLocks noChangeShapeType="1"/>
          </p:cNvSpPr>
          <p:nvPr/>
        </p:nvSpPr>
        <p:spPr bwMode="auto">
          <a:xfrm>
            <a:off x="2514600" y="2209800"/>
            <a:ext cx="1219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8310" name="Line 6"/>
          <p:cNvSpPr>
            <a:spLocks noChangeShapeType="1"/>
          </p:cNvSpPr>
          <p:nvPr/>
        </p:nvSpPr>
        <p:spPr bwMode="auto">
          <a:xfrm flipH="1">
            <a:off x="3429000" y="2667000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8311" name="Line 7"/>
          <p:cNvSpPr>
            <a:spLocks noChangeShapeType="1"/>
          </p:cNvSpPr>
          <p:nvPr/>
        </p:nvSpPr>
        <p:spPr bwMode="auto">
          <a:xfrm>
            <a:off x="3733800" y="2667000"/>
            <a:ext cx="381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8312" name="Line 8"/>
          <p:cNvSpPr>
            <a:spLocks noChangeShapeType="1"/>
          </p:cNvSpPr>
          <p:nvPr/>
        </p:nvSpPr>
        <p:spPr bwMode="auto">
          <a:xfrm flipH="1">
            <a:off x="2514600" y="1600200"/>
            <a:ext cx="762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8313" name="Line 9"/>
          <p:cNvSpPr>
            <a:spLocks noChangeShapeType="1"/>
          </p:cNvSpPr>
          <p:nvPr/>
        </p:nvSpPr>
        <p:spPr bwMode="auto">
          <a:xfrm flipH="1">
            <a:off x="1371600" y="2209800"/>
            <a:ext cx="1066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8314" name="Line 10"/>
          <p:cNvSpPr>
            <a:spLocks noChangeShapeType="1"/>
          </p:cNvSpPr>
          <p:nvPr/>
        </p:nvSpPr>
        <p:spPr bwMode="auto">
          <a:xfrm flipH="1">
            <a:off x="762000" y="2667000"/>
            <a:ext cx="609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8315" name="Line 11"/>
          <p:cNvSpPr>
            <a:spLocks noChangeShapeType="1"/>
          </p:cNvSpPr>
          <p:nvPr/>
        </p:nvSpPr>
        <p:spPr bwMode="auto">
          <a:xfrm>
            <a:off x="1371600" y="2667000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8316" name="Text Box 12"/>
          <p:cNvSpPr txBox="1">
            <a:spLocks noChangeArrowheads="1"/>
          </p:cNvSpPr>
          <p:nvPr/>
        </p:nvSpPr>
        <p:spPr bwMode="auto">
          <a:xfrm>
            <a:off x="2743200" y="19050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/>
              <a:t>X</a:t>
            </a:r>
          </a:p>
        </p:txBody>
      </p:sp>
      <p:sp>
        <p:nvSpPr>
          <p:cNvPr id="738317" name="Text Box 13"/>
          <p:cNvSpPr txBox="1">
            <a:spLocks noChangeArrowheads="1"/>
          </p:cNvSpPr>
          <p:nvPr/>
        </p:nvSpPr>
        <p:spPr bwMode="auto">
          <a:xfrm>
            <a:off x="128588" y="2706688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738318" name="Text Box 14"/>
          <p:cNvSpPr txBox="1">
            <a:spLocks noChangeArrowheads="1"/>
          </p:cNvSpPr>
          <p:nvPr/>
        </p:nvSpPr>
        <p:spPr bwMode="auto">
          <a:xfrm>
            <a:off x="1576388" y="2782888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738319" name="Text Box 15"/>
          <p:cNvSpPr txBox="1">
            <a:spLocks noChangeArrowheads="1"/>
          </p:cNvSpPr>
          <p:nvPr/>
        </p:nvSpPr>
        <p:spPr bwMode="auto">
          <a:xfrm>
            <a:off x="3024188" y="2782888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/>
              <a:t>3</a:t>
            </a:r>
          </a:p>
        </p:txBody>
      </p:sp>
      <p:sp>
        <p:nvSpPr>
          <p:cNvPr id="738320" name="Text Box 16"/>
          <p:cNvSpPr txBox="1">
            <a:spLocks noChangeArrowheads="1"/>
          </p:cNvSpPr>
          <p:nvPr/>
        </p:nvSpPr>
        <p:spPr bwMode="auto">
          <a:xfrm>
            <a:off x="4090988" y="2782888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/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Core Points</a:t>
            </a:r>
          </a:p>
        </p:txBody>
      </p:sp>
      <p:sp>
        <p:nvSpPr>
          <p:cNvPr id="74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6324600" cy="3124200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en-US" sz="2800">
                <a:solidFill>
                  <a:schemeClr val="tx1"/>
                </a:solidFill>
              </a:rPr>
              <a:t>500,000 nameservers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sz="2800">
                <a:solidFill>
                  <a:schemeClr val="tx1"/>
                </a:solidFill>
              </a:rPr>
              <a:t>reduced to</a:t>
            </a:r>
          </a:p>
          <a:p>
            <a:pPr>
              <a:lnSpc>
                <a:spcPct val="80000"/>
              </a:lnSpc>
            </a:pPr>
            <a:endParaRPr lang="en-US" sz="2800">
              <a:solidFill>
                <a:schemeClr val="tx1"/>
              </a:solidFill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sz="2800">
                <a:solidFill>
                  <a:schemeClr val="tx1"/>
                </a:solidFill>
              </a:rPr>
              <a:t>  90,000 core points  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en-US" sz="2800">
              <a:solidFill>
                <a:schemeClr val="tx1"/>
              </a:solidFill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sz="2800">
                <a:solidFill>
                  <a:schemeClr val="tx1"/>
                </a:solidFill>
              </a:rPr>
              <a:t>7,000 account for 95% end-user load</a:t>
            </a: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Engineering Methodology</a:t>
            </a:r>
          </a:p>
        </p:txBody>
      </p:sp>
      <p:sp>
        <p:nvSpPr>
          <p:cNvPr id="737283" name="Text Box 3"/>
          <p:cNvSpPr txBox="1">
            <a:spLocks noChangeArrowheads="1"/>
          </p:cNvSpPr>
          <p:nvPr/>
        </p:nvSpPr>
        <p:spPr bwMode="auto">
          <a:xfrm>
            <a:off x="228600" y="1600200"/>
            <a:ext cx="5251450" cy="556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chemeClr val="tx2"/>
              </a:buClr>
              <a:buFontTx/>
              <a:buChar char="•"/>
            </a:pPr>
            <a:r>
              <a:rPr lang="en-US"/>
              <a:t>C programming language (gcc).</a:t>
            </a:r>
          </a:p>
          <a:p>
            <a:pPr>
              <a:buClr>
                <a:schemeClr val="tx2"/>
              </a:buClr>
            </a:pPr>
            <a:endParaRPr lang="en-US"/>
          </a:p>
          <a:p>
            <a:pPr>
              <a:buClr>
                <a:schemeClr val="tx2"/>
              </a:buClr>
              <a:buFontTx/>
              <a:buChar char="•"/>
            </a:pPr>
            <a:r>
              <a:rPr lang="en-US"/>
              <a:t>Reliance on open-source code.</a:t>
            </a:r>
          </a:p>
          <a:p>
            <a:pPr>
              <a:buClr>
                <a:schemeClr val="tx2"/>
              </a:buClr>
              <a:buFontTx/>
              <a:buChar char="•"/>
            </a:pPr>
            <a:endParaRPr lang="en-US"/>
          </a:p>
          <a:p>
            <a:pPr>
              <a:buClr>
                <a:schemeClr val="tx2"/>
              </a:buClr>
              <a:buFontTx/>
              <a:buChar char="•"/>
            </a:pPr>
            <a:r>
              <a:rPr lang="en-US"/>
              <a:t>Large distributed testing systems.</a:t>
            </a:r>
          </a:p>
          <a:p>
            <a:pPr>
              <a:buClr>
                <a:schemeClr val="tx2"/>
              </a:buClr>
              <a:buFontTx/>
              <a:buChar char="•"/>
            </a:pPr>
            <a:endParaRPr lang="en-US"/>
          </a:p>
          <a:p>
            <a:pPr>
              <a:buClr>
                <a:schemeClr val="tx2"/>
              </a:buClr>
              <a:buFontTx/>
              <a:buChar char="•"/>
            </a:pPr>
            <a:r>
              <a:rPr lang="en-US"/>
              <a:t>Burn-in on “invisible” system.</a:t>
            </a:r>
          </a:p>
          <a:p>
            <a:pPr>
              <a:buClr>
                <a:schemeClr val="tx2"/>
              </a:buClr>
            </a:pPr>
            <a:endParaRPr lang="en-US"/>
          </a:p>
          <a:p>
            <a:pPr>
              <a:buClr>
                <a:schemeClr val="tx2"/>
              </a:buClr>
              <a:buFontTx/>
              <a:buChar char="•"/>
            </a:pPr>
            <a:r>
              <a:rPr lang="en-US"/>
              <a:t>Staged rollout to production.</a:t>
            </a:r>
          </a:p>
          <a:p>
            <a:pPr>
              <a:buClr>
                <a:schemeClr val="tx2"/>
              </a:buClr>
              <a:buFontTx/>
              <a:buChar char="•"/>
            </a:pPr>
            <a:endParaRPr lang="en-US"/>
          </a:p>
          <a:p>
            <a:pPr>
              <a:buClr>
                <a:schemeClr val="tx2"/>
              </a:buClr>
              <a:buFontTx/>
              <a:buChar char="•"/>
            </a:pPr>
            <a:r>
              <a:rPr lang="en-US"/>
              <a:t>Backwards compatibility.</a:t>
            </a:r>
          </a:p>
          <a:p>
            <a:pPr>
              <a:buClr>
                <a:schemeClr val="tx2"/>
              </a:buClr>
              <a:buFontTx/>
              <a:buChar char="•"/>
            </a:pPr>
            <a:endParaRPr lang="en-US"/>
          </a:p>
          <a:p>
            <a:pPr>
              <a:buClr>
                <a:schemeClr val="tx2"/>
              </a:buClr>
              <a:buFontTx/>
              <a:buChar char="•"/>
            </a:pPr>
            <a:endParaRPr lang="en-US"/>
          </a:p>
          <a:p>
            <a:pPr>
              <a:buClr>
                <a:schemeClr val="tx2"/>
              </a:buClr>
              <a:buFontTx/>
              <a:buChar char="•"/>
            </a:pPr>
            <a:endParaRPr lang="en-US"/>
          </a:p>
          <a:p>
            <a:pPr>
              <a:buClr>
                <a:schemeClr val="tx2"/>
              </a:buClr>
              <a:buFontTx/>
              <a:buChar char="•"/>
            </a:pPr>
            <a:endParaRPr lang="en-US"/>
          </a:p>
        </p:txBody>
      </p:sp>
      <p:grpSp>
        <p:nvGrpSpPr>
          <p:cNvPr id="737284" name="Group 4"/>
          <p:cNvGrpSpPr>
            <a:grpSpLocks/>
          </p:cNvGrpSpPr>
          <p:nvPr/>
        </p:nvGrpSpPr>
        <p:grpSpPr bwMode="auto">
          <a:xfrm>
            <a:off x="533400" y="1600200"/>
            <a:ext cx="4419600" cy="4343400"/>
            <a:chOff x="1536" y="1344"/>
            <a:chExt cx="1440" cy="1344"/>
          </a:xfrm>
        </p:grpSpPr>
        <p:sp>
          <p:nvSpPr>
            <p:cNvPr id="737285" name="Oval 5"/>
            <p:cNvSpPr>
              <a:spLocks noChangeArrowheads="1"/>
            </p:cNvSpPr>
            <p:nvPr/>
          </p:nvSpPr>
          <p:spPr bwMode="auto">
            <a:xfrm>
              <a:off x="1536" y="1344"/>
              <a:ext cx="1440" cy="1344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286" name="Line 6"/>
            <p:cNvSpPr>
              <a:spLocks noChangeShapeType="1"/>
            </p:cNvSpPr>
            <p:nvPr/>
          </p:nvSpPr>
          <p:spPr bwMode="auto">
            <a:xfrm flipV="1">
              <a:off x="1776" y="1536"/>
              <a:ext cx="960" cy="96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2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2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283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 bwMode="ltGray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1922" name="Group 2"/>
          <p:cNvGrpSpPr>
            <a:grpSpLocks/>
          </p:cNvGrpSpPr>
          <p:nvPr/>
        </p:nvGrpSpPr>
        <p:grpSpPr bwMode="auto">
          <a:xfrm>
            <a:off x="366713" y="6126163"/>
            <a:ext cx="2035175" cy="304800"/>
            <a:chOff x="145" y="3876"/>
            <a:chExt cx="1282" cy="192"/>
          </a:xfrm>
        </p:grpSpPr>
        <p:sp>
          <p:nvSpPr>
            <p:cNvPr id="721923" name="Text Box 3"/>
            <p:cNvSpPr txBox="1">
              <a:spLocks noChangeArrowheads="1"/>
            </p:cNvSpPr>
            <p:nvPr/>
          </p:nvSpPr>
          <p:spPr bwMode="auto">
            <a:xfrm>
              <a:off x="226" y="3876"/>
              <a:ext cx="1201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>
                  <a:latin typeface="Arial Narrow" pitchFamily="34" charset="0"/>
                </a:rPr>
                <a:t>Current Installations</a:t>
              </a:r>
              <a:endParaRPr lang="en-US" b="0">
                <a:latin typeface="Arial Narrow" pitchFamily="34" charset="0"/>
              </a:endParaRPr>
            </a:p>
          </p:txBody>
        </p:sp>
        <p:sp>
          <p:nvSpPr>
            <p:cNvPr id="721924" name="Oval 4"/>
            <p:cNvSpPr>
              <a:spLocks noChangeArrowheads="1"/>
            </p:cNvSpPr>
            <p:nvPr/>
          </p:nvSpPr>
          <p:spPr bwMode="auto">
            <a:xfrm>
              <a:off x="145" y="3917"/>
              <a:ext cx="110" cy="110"/>
            </a:xfrm>
            <a:prstGeom prst="ellipse">
              <a:avLst/>
            </a:prstGeom>
            <a:gradFill rotWithShape="0">
              <a:gsLst>
                <a:gs pos="0">
                  <a:srgbClr val="FFCC00"/>
                </a:gs>
                <a:gs pos="100000">
                  <a:srgbClr val="D47E00"/>
                </a:gs>
              </a:gsLst>
              <a:path path="rect">
                <a:fillToRect r="100000" b="100000"/>
              </a:path>
            </a:gradFill>
            <a:ln>
              <a:noFill/>
            </a:ln>
            <a:effectLst>
              <a:outerShdw dist="17961" dir="2700000" algn="ctr" rotWithShape="0">
                <a:schemeClr val="bg2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21925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7924800" cy="1143000"/>
          </a:xfrm>
        </p:spPr>
        <p:txBody>
          <a:bodyPr/>
          <a:lstStyle/>
          <a:p>
            <a:r>
              <a:rPr lang="en-US"/>
              <a:t>Network Deployment </a:t>
            </a:r>
          </a:p>
        </p:txBody>
      </p:sp>
      <p:sp>
        <p:nvSpPr>
          <p:cNvPr id="721926" name="Rectangle 6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7124700" y="5956300"/>
            <a:ext cx="1919288" cy="801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1927" name="Rectangle 7" descr="popup yel2"/>
          <p:cNvSpPr>
            <a:spLocks noChangeArrowheads="1"/>
          </p:cNvSpPr>
          <p:nvPr/>
        </p:nvSpPr>
        <p:spPr bwMode="auto">
          <a:xfrm>
            <a:off x="1524000" y="5087938"/>
            <a:ext cx="5181600" cy="750887"/>
          </a:xfrm>
          <a:prstGeom prst="rect">
            <a:avLst/>
          </a:prstGeom>
          <a:blipFill dpi="0" rotWithShape="0">
            <a:blip r:embed="rId5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1928" name="Text Box 8"/>
          <p:cNvSpPr txBox="1">
            <a:spLocks noChangeArrowheads="1"/>
          </p:cNvSpPr>
          <p:nvPr/>
        </p:nvSpPr>
        <p:spPr bwMode="auto">
          <a:xfrm>
            <a:off x="1681905" y="5133975"/>
            <a:ext cx="1619354" cy="683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b="0" dirty="0" smtClean="0">
                <a:solidFill>
                  <a:schemeClr val="bg2"/>
                </a:solidFill>
                <a:latin typeface="Arial Black" pitchFamily="34" charset="0"/>
              </a:rPr>
              <a:t>160000</a:t>
            </a:r>
            <a:r>
              <a:rPr lang="en-US" b="0" dirty="0">
                <a:solidFill>
                  <a:schemeClr val="bg2"/>
                </a:solidFill>
                <a:latin typeface="Arial Black" pitchFamily="34" charset="0"/>
              </a:rPr>
              <a:t>+</a:t>
            </a:r>
            <a:br>
              <a:rPr lang="en-US" b="0" dirty="0">
                <a:solidFill>
                  <a:schemeClr val="bg2"/>
                </a:solidFill>
                <a:latin typeface="Arial Black" pitchFamily="34" charset="0"/>
              </a:rPr>
            </a:br>
            <a:r>
              <a:rPr lang="en-US" dirty="0">
                <a:solidFill>
                  <a:schemeClr val="bg2"/>
                </a:solidFill>
                <a:latin typeface="Arial Narrow" pitchFamily="34" charset="0"/>
              </a:rPr>
              <a:t>Servers</a:t>
            </a:r>
          </a:p>
        </p:txBody>
      </p:sp>
      <p:sp>
        <p:nvSpPr>
          <p:cNvPr id="721929" name="Text Box 9"/>
          <p:cNvSpPr txBox="1">
            <a:spLocks noChangeArrowheads="1"/>
          </p:cNvSpPr>
          <p:nvPr/>
        </p:nvSpPr>
        <p:spPr bwMode="auto">
          <a:xfrm>
            <a:off x="3449638" y="5133975"/>
            <a:ext cx="131127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b="0">
                <a:solidFill>
                  <a:schemeClr val="bg2"/>
                </a:solidFill>
                <a:latin typeface="Arial Black" pitchFamily="34" charset="0"/>
              </a:rPr>
              <a:t>1200+</a:t>
            </a:r>
            <a:br>
              <a:rPr lang="en-US" b="0">
                <a:solidFill>
                  <a:schemeClr val="bg2"/>
                </a:solidFill>
                <a:latin typeface="Arial Black" pitchFamily="34" charset="0"/>
              </a:rPr>
            </a:br>
            <a:r>
              <a:rPr lang="en-US">
                <a:solidFill>
                  <a:schemeClr val="bg2"/>
                </a:solidFill>
                <a:latin typeface="Arial Narrow" pitchFamily="34" charset="0"/>
              </a:rPr>
              <a:t>Networks</a:t>
            </a:r>
          </a:p>
        </p:txBody>
      </p:sp>
      <p:sp>
        <p:nvSpPr>
          <p:cNvPr id="721930" name="Text Box 10"/>
          <p:cNvSpPr txBox="1">
            <a:spLocks noChangeArrowheads="1"/>
          </p:cNvSpPr>
          <p:nvPr/>
        </p:nvSpPr>
        <p:spPr bwMode="auto">
          <a:xfrm>
            <a:off x="4927995" y="5133975"/>
            <a:ext cx="1362874" cy="683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b="0" dirty="0">
                <a:solidFill>
                  <a:schemeClr val="bg2"/>
                </a:solidFill>
                <a:latin typeface="Arial Black" pitchFamily="34" charset="0"/>
              </a:rPr>
              <a:t>9</a:t>
            </a:r>
            <a:r>
              <a:rPr lang="en-US" b="0" dirty="0" smtClean="0">
                <a:solidFill>
                  <a:schemeClr val="bg2"/>
                </a:solidFill>
                <a:latin typeface="Arial Black" pitchFamily="34" charset="0"/>
              </a:rPr>
              <a:t>5+</a:t>
            </a:r>
            <a:r>
              <a:rPr lang="en-US" b="0" dirty="0">
                <a:solidFill>
                  <a:schemeClr val="bg2"/>
                </a:solidFill>
                <a:latin typeface="Arial Black" pitchFamily="34" charset="0"/>
              </a:rPr>
              <a:t/>
            </a:r>
            <a:br>
              <a:rPr lang="en-US" b="0" dirty="0">
                <a:solidFill>
                  <a:schemeClr val="bg2"/>
                </a:solidFill>
                <a:latin typeface="Arial Black" pitchFamily="34" charset="0"/>
              </a:rPr>
            </a:br>
            <a:r>
              <a:rPr lang="en-US" dirty="0">
                <a:solidFill>
                  <a:schemeClr val="bg2"/>
                </a:solidFill>
                <a:latin typeface="Arial Narrow" pitchFamily="34" charset="0"/>
              </a:rPr>
              <a:t>Countries</a:t>
            </a:r>
          </a:p>
        </p:txBody>
      </p:sp>
      <p:sp>
        <p:nvSpPr>
          <p:cNvPr id="721931" name="Oval 11"/>
          <p:cNvSpPr>
            <a:spLocks noChangeArrowheads="1"/>
          </p:cNvSpPr>
          <p:nvPr/>
        </p:nvSpPr>
        <p:spPr bwMode="auto">
          <a:xfrm>
            <a:off x="7262813" y="4087813"/>
            <a:ext cx="85725" cy="98425"/>
          </a:xfrm>
          <a:prstGeom prst="ellipse">
            <a:avLst/>
          </a:prstGeom>
          <a:gradFill rotWithShape="0">
            <a:gsLst>
              <a:gs pos="0">
                <a:srgbClr val="FFCC00"/>
              </a:gs>
              <a:gs pos="100000">
                <a:srgbClr val="D47E00"/>
              </a:gs>
            </a:gsLst>
            <a:path path="rect">
              <a:fillToRect r="100000" b="100000"/>
            </a:path>
          </a:gradFill>
          <a:ln>
            <a:noFill/>
          </a:ln>
          <a:effectLst>
            <a:outerShdw dist="1796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1932" name="Oval 12"/>
          <p:cNvSpPr>
            <a:spLocks noChangeArrowheads="1"/>
          </p:cNvSpPr>
          <p:nvPr/>
        </p:nvSpPr>
        <p:spPr bwMode="auto">
          <a:xfrm>
            <a:off x="7580313" y="4527550"/>
            <a:ext cx="82550" cy="95250"/>
          </a:xfrm>
          <a:prstGeom prst="ellipse">
            <a:avLst/>
          </a:prstGeom>
          <a:gradFill rotWithShape="0">
            <a:gsLst>
              <a:gs pos="0">
                <a:srgbClr val="FFCC00"/>
              </a:gs>
              <a:gs pos="100000">
                <a:srgbClr val="D47E00"/>
              </a:gs>
            </a:gsLst>
            <a:path path="rect">
              <a:fillToRect r="100000" b="100000"/>
            </a:path>
          </a:gradFill>
          <a:ln>
            <a:noFill/>
          </a:ln>
          <a:effectLst>
            <a:outerShdw dist="1796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1933" name="Oval 13"/>
          <p:cNvSpPr>
            <a:spLocks noChangeArrowheads="1"/>
          </p:cNvSpPr>
          <p:nvPr/>
        </p:nvSpPr>
        <p:spPr bwMode="auto">
          <a:xfrm>
            <a:off x="1524000" y="2746375"/>
            <a:ext cx="82550" cy="95250"/>
          </a:xfrm>
          <a:prstGeom prst="ellipse">
            <a:avLst/>
          </a:prstGeom>
          <a:gradFill rotWithShape="0">
            <a:gsLst>
              <a:gs pos="0">
                <a:srgbClr val="FFCC00"/>
              </a:gs>
              <a:gs pos="100000">
                <a:srgbClr val="D47E00"/>
              </a:gs>
            </a:gsLst>
            <a:path path="rect">
              <a:fillToRect r="100000" b="100000"/>
            </a:path>
          </a:gradFill>
          <a:ln>
            <a:noFill/>
          </a:ln>
          <a:effectLst>
            <a:outerShdw dist="1796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1934" name="Oval 14"/>
          <p:cNvSpPr>
            <a:spLocks noChangeArrowheads="1"/>
          </p:cNvSpPr>
          <p:nvPr/>
        </p:nvSpPr>
        <p:spPr bwMode="auto">
          <a:xfrm>
            <a:off x="1449388" y="2771775"/>
            <a:ext cx="82550" cy="98425"/>
          </a:xfrm>
          <a:prstGeom prst="ellipse">
            <a:avLst/>
          </a:prstGeom>
          <a:gradFill rotWithShape="0">
            <a:gsLst>
              <a:gs pos="0">
                <a:srgbClr val="FFCC00"/>
              </a:gs>
              <a:gs pos="100000">
                <a:srgbClr val="D47E00"/>
              </a:gs>
            </a:gsLst>
            <a:path path="rect">
              <a:fillToRect r="100000" b="100000"/>
            </a:path>
          </a:gradFill>
          <a:ln>
            <a:noFill/>
          </a:ln>
          <a:effectLst>
            <a:outerShdw dist="1796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1935" name="Oval 15"/>
          <p:cNvSpPr>
            <a:spLocks noChangeArrowheads="1"/>
          </p:cNvSpPr>
          <p:nvPr/>
        </p:nvSpPr>
        <p:spPr bwMode="auto">
          <a:xfrm>
            <a:off x="1276350" y="2471738"/>
            <a:ext cx="82550" cy="98425"/>
          </a:xfrm>
          <a:prstGeom prst="ellipse">
            <a:avLst/>
          </a:prstGeom>
          <a:gradFill rotWithShape="0">
            <a:gsLst>
              <a:gs pos="0">
                <a:srgbClr val="FFCC00"/>
              </a:gs>
              <a:gs pos="100000">
                <a:srgbClr val="D47E00"/>
              </a:gs>
            </a:gsLst>
            <a:path path="rect">
              <a:fillToRect r="100000" b="100000"/>
            </a:path>
          </a:gradFill>
          <a:ln>
            <a:noFill/>
          </a:ln>
          <a:effectLst>
            <a:outerShdw dist="1796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1936" name="Oval 16"/>
          <p:cNvSpPr>
            <a:spLocks noChangeArrowheads="1"/>
          </p:cNvSpPr>
          <p:nvPr/>
        </p:nvSpPr>
        <p:spPr bwMode="auto">
          <a:xfrm>
            <a:off x="1228725" y="2197100"/>
            <a:ext cx="85725" cy="95250"/>
          </a:xfrm>
          <a:prstGeom prst="ellipse">
            <a:avLst/>
          </a:prstGeom>
          <a:gradFill rotWithShape="0">
            <a:gsLst>
              <a:gs pos="0">
                <a:srgbClr val="FFCC00"/>
              </a:gs>
              <a:gs pos="100000">
                <a:srgbClr val="D47E00"/>
              </a:gs>
            </a:gsLst>
            <a:path path="rect">
              <a:fillToRect r="100000" b="100000"/>
            </a:path>
          </a:gradFill>
          <a:ln>
            <a:noFill/>
          </a:ln>
          <a:effectLst>
            <a:outerShdw dist="1796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1937" name="Oval 17"/>
          <p:cNvSpPr>
            <a:spLocks noChangeArrowheads="1"/>
          </p:cNvSpPr>
          <p:nvPr/>
        </p:nvSpPr>
        <p:spPr bwMode="auto">
          <a:xfrm>
            <a:off x="1531938" y="2568575"/>
            <a:ext cx="82550" cy="95250"/>
          </a:xfrm>
          <a:prstGeom prst="ellipse">
            <a:avLst/>
          </a:prstGeom>
          <a:gradFill rotWithShape="0">
            <a:gsLst>
              <a:gs pos="0">
                <a:srgbClr val="FFCC00"/>
              </a:gs>
              <a:gs pos="100000">
                <a:srgbClr val="D47E00"/>
              </a:gs>
            </a:gsLst>
            <a:path path="rect">
              <a:fillToRect r="100000" b="100000"/>
            </a:path>
          </a:gradFill>
          <a:ln>
            <a:noFill/>
          </a:ln>
          <a:effectLst>
            <a:outerShdw dist="1796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1938" name="Oval 18"/>
          <p:cNvSpPr>
            <a:spLocks noChangeArrowheads="1"/>
          </p:cNvSpPr>
          <p:nvPr/>
        </p:nvSpPr>
        <p:spPr bwMode="auto">
          <a:xfrm>
            <a:off x="1590675" y="2503488"/>
            <a:ext cx="85725" cy="98425"/>
          </a:xfrm>
          <a:prstGeom prst="ellipse">
            <a:avLst/>
          </a:prstGeom>
          <a:gradFill rotWithShape="0">
            <a:gsLst>
              <a:gs pos="0">
                <a:srgbClr val="FFCC00"/>
              </a:gs>
              <a:gs pos="100000">
                <a:srgbClr val="D47E00"/>
              </a:gs>
            </a:gsLst>
            <a:path path="rect">
              <a:fillToRect r="100000" b="100000"/>
            </a:path>
          </a:gradFill>
          <a:ln>
            <a:noFill/>
          </a:ln>
          <a:effectLst>
            <a:outerShdw dist="1796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1939" name="Oval 19"/>
          <p:cNvSpPr>
            <a:spLocks noChangeArrowheads="1"/>
          </p:cNvSpPr>
          <p:nvPr/>
        </p:nvSpPr>
        <p:spPr bwMode="auto">
          <a:xfrm>
            <a:off x="1984375" y="2252663"/>
            <a:ext cx="82550" cy="95250"/>
          </a:xfrm>
          <a:prstGeom prst="ellipse">
            <a:avLst/>
          </a:prstGeom>
          <a:gradFill rotWithShape="0">
            <a:gsLst>
              <a:gs pos="0">
                <a:srgbClr val="FFCC00"/>
              </a:gs>
              <a:gs pos="100000">
                <a:srgbClr val="D47E00"/>
              </a:gs>
            </a:gsLst>
            <a:path path="rect">
              <a:fillToRect r="100000" b="100000"/>
            </a:path>
          </a:gradFill>
          <a:ln>
            <a:noFill/>
          </a:ln>
          <a:effectLst>
            <a:outerShdw dist="1796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1940" name="Oval 20"/>
          <p:cNvSpPr>
            <a:spLocks noChangeArrowheads="1"/>
          </p:cNvSpPr>
          <p:nvPr/>
        </p:nvSpPr>
        <p:spPr bwMode="auto">
          <a:xfrm>
            <a:off x="1814513" y="2209800"/>
            <a:ext cx="82550" cy="98425"/>
          </a:xfrm>
          <a:prstGeom prst="ellipse">
            <a:avLst/>
          </a:prstGeom>
          <a:gradFill rotWithShape="0">
            <a:gsLst>
              <a:gs pos="0">
                <a:srgbClr val="FFCC00"/>
              </a:gs>
              <a:gs pos="100000">
                <a:srgbClr val="D47E00"/>
              </a:gs>
            </a:gsLst>
            <a:path path="rect">
              <a:fillToRect r="100000" b="100000"/>
            </a:path>
          </a:gradFill>
          <a:ln>
            <a:noFill/>
          </a:ln>
          <a:effectLst>
            <a:outerShdw dist="1796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1941" name="Oval 21"/>
          <p:cNvSpPr>
            <a:spLocks noChangeArrowheads="1"/>
          </p:cNvSpPr>
          <p:nvPr/>
        </p:nvSpPr>
        <p:spPr bwMode="auto">
          <a:xfrm>
            <a:off x="1843088" y="2130425"/>
            <a:ext cx="82550" cy="95250"/>
          </a:xfrm>
          <a:prstGeom prst="ellipse">
            <a:avLst/>
          </a:prstGeom>
          <a:gradFill rotWithShape="0">
            <a:gsLst>
              <a:gs pos="0">
                <a:srgbClr val="FFCC00"/>
              </a:gs>
              <a:gs pos="100000">
                <a:srgbClr val="D47E00"/>
              </a:gs>
            </a:gsLst>
            <a:path path="rect">
              <a:fillToRect r="100000" b="100000"/>
            </a:path>
          </a:gradFill>
          <a:ln>
            <a:noFill/>
          </a:ln>
          <a:effectLst>
            <a:outerShdw dist="1796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1942" name="Oval 22"/>
          <p:cNvSpPr>
            <a:spLocks noChangeArrowheads="1"/>
          </p:cNvSpPr>
          <p:nvPr/>
        </p:nvSpPr>
        <p:spPr bwMode="auto">
          <a:xfrm>
            <a:off x="1392238" y="2619375"/>
            <a:ext cx="82550" cy="98425"/>
          </a:xfrm>
          <a:prstGeom prst="ellipse">
            <a:avLst/>
          </a:prstGeom>
          <a:gradFill rotWithShape="0">
            <a:gsLst>
              <a:gs pos="0">
                <a:srgbClr val="FFCC00"/>
              </a:gs>
              <a:gs pos="100000">
                <a:srgbClr val="D47E00"/>
              </a:gs>
            </a:gsLst>
            <a:path path="rect">
              <a:fillToRect r="100000" b="100000"/>
            </a:path>
          </a:gradFill>
          <a:ln>
            <a:noFill/>
          </a:ln>
          <a:effectLst>
            <a:outerShdw dist="1796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1943" name="Oval 23"/>
          <p:cNvSpPr>
            <a:spLocks noChangeArrowheads="1"/>
          </p:cNvSpPr>
          <p:nvPr/>
        </p:nvSpPr>
        <p:spPr bwMode="auto">
          <a:xfrm>
            <a:off x="4140200" y="3892550"/>
            <a:ext cx="82550" cy="95250"/>
          </a:xfrm>
          <a:prstGeom prst="ellipse">
            <a:avLst/>
          </a:prstGeom>
          <a:gradFill rotWithShape="0">
            <a:gsLst>
              <a:gs pos="0">
                <a:srgbClr val="FFCC00"/>
              </a:gs>
              <a:gs pos="100000">
                <a:srgbClr val="D47E00"/>
              </a:gs>
            </a:gsLst>
            <a:path path="rect">
              <a:fillToRect r="100000" b="100000"/>
            </a:path>
          </a:gradFill>
          <a:ln>
            <a:noFill/>
          </a:ln>
          <a:effectLst>
            <a:outerShdw dist="1796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1944" name="Oval 24"/>
          <p:cNvSpPr>
            <a:spLocks noChangeArrowheads="1"/>
          </p:cNvSpPr>
          <p:nvPr/>
        </p:nvSpPr>
        <p:spPr bwMode="auto">
          <a:xfrm>
            <a:off x="4678363" y="3152775"/>
            <a:ext cx="82550" cy="95250"/>
          </a:xfrm>
          <a:prstGeom prst="ellipse">
            <a:avLst/>
          </a:prstGeom>
          <a:gradFill rotWithShape="0">
            <a:gsLst>
              <a:gs pos="0">
                <a:srgbClr val="FFCC00"/>
              </a:gs>
              <a:gs pos="100000">
                <a:srgbClr val="D47E00"/>
              </a:gs>
            </a:gsLst>
            <a:path path="rect">
              <a:fillToRect r="100000" b="100000"/>
            </a:path>
          </a:gradFill>
          <a:ln>
            <a:noFill/>
          </a:ln>
          <a:effectLst>
            <a:outerShdw dist="1796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1945" name="Oval 25"/>
          <p:cNvSpPr>
            <a:spLocks noChangeArrowheads="1"/>
          </p:cNvSpPr>
          <p:nvPr/>
        </p:nvSpPr>
        <p:spPr bwMode="auto">
          <a:xfrm>
            <a:off x="4341813" y="2709863"/>
            <a:ext cx="85725" cy="95250"/>
          </a:xfrm>
          <a:prstGeom prst="ellipse">
            <a:avLst/>
          </a:prstGeom>
          <a:gradFill rotWithShape="0">
            <a:gsLst>
              <a:gs pos="0">
                <a:srgbClr val="FFCC00"/>
              </a:gs>
              <a:gs pos="100000">
                <a:srgbClr val="D47E00"/>
              </a:gs>
            </a:gsLst>
            <a:path path="rect">
              <a:fillToRect r="100000" b="100000"/>
            </a:path>
          </a:gradFill>
          <a:ln>
            <a:noFill/>
          </a:ln>
          <a:effectLst>
            <a:outerShdw dist="1796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1946" name="Oval 26"/>
          <p:cNvSpPr>
            <a:spLocks noChangeArrowheads="1"/>
          </p:cNvSpPr>
          <p:nvPr/>
        </p:nvSpPr>
        <p:spPr bwMode="auto">
          <a:xfrm>
            <a:off x="3802063" y="2292350"/>
            <a:ext cx="82550" cy="95250"/>
          </a:xfrm>
          <a:prstGeom prst="ellipse">
            <a:avLst/>
          </a:prstGeom>
          <a:gradFill rotWithShape="0">
            <a:gsLst>
              <a:gs pos="0">
                <a:srgbClr val="FFCC00"/>
              </a:gs>
              <a:gs pos="100000">
                <a:srgbClr val="D47E00"/>
              </a:gs>
            </a:gsLst>
            <a:path path="rect">
              <a:fillToRect r="100000" b="100000"/>
            </a:path>
          </a:gradFill>
          <a:ln>
            <a:noFill/>
          </a:ln>
          <a:effectLst>
            <a:outerShdw dist="1796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1947" name="Oval 27"/>
          <p:cNvSpPr>
            <a:spLocks noChangeArrowheads="1"/>
          </p:cNvSpPr>
          <p:nvPr/>
        </p:nvSpPr>
        <p:spPr bwMode="auto">
          <a:xfrm>
            <a:off x="3811588" y="1857375"/>
            <a:ext cx="82550" cy="95250"/>
          </a:xfrm>
          <a:prstGeom prst="ellipse">
            <a:avLst/>
          </a:prstGeom>
          <a:gradFill rotWithShape="0">
            <a:gsLst>
              <a:gs pos="0">
                <a:srgbClr val="FFCC00"/>
              </a:gs>
              <a:gs pos="100000">
                <a:srgbClr val="D47E00"/>
              </a:gs>
            </a:gsLst>
            <a:path path="rect">
              <a:fillToRect r="100000" b="100000"/>
            </a:path>
          </a:gradFill>
          <a:ln>
            <a:noFill/>
          </a:ln>
          <a:effectLst>
            <a:outerShdw dist="1796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1948" name="Oval 28"/>
          <p:cNvSpPr>
            <a:spLocks noChangeArrowheads="1"/>
          </p:cNvSpPr>
          <p:nvPr/>
        </p:nvSpPr>
        <p:spPr bwMode="auto">
          <a:xfrm>
            <a:off x="4113213" y="1933575"/>
            <a:ext cx="85725" cy="98425"/>
          </a:xfrm>
          <a:prstGeom prst="ellipse">
            <a:avLst/>
          </a:prstGeom>
          <a:gradFill rotWithShape="0">
            <a:gsLst>
              <a:gs pos="0">
                <a:srgbClr val="FFCC00"/>
              </a:gs>
              <a:gs pos="100000">
                <a:srgbClr val="D47E00"/>
              </a:gs>
            </a:gsLst>
            <a:path path="rect">
              <a:fillToRect r="100000" b="100000"/>
            </a:path>
          </a:gradFill>
          <a:ln>
            <a:noFill/>
          </a:ln>
          <a:effectLst>
            <a:outerShdw dist="1796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1949" name="Oval 29"/>
          <p:cNvSpPr>
            <a:spLocks noChangeArrowheads="1"/>
          </p:cNvSpPr>
          <p:nvPr/>
        </p:nvSpPr>
        <p:spPr bwMode="auto">
          <a:xfrm>
            <a:off x="4465638" y="1797050"/>
            <a:ext cx="82550" cy="95250"/>
          </a:xfrm>
          <a:prstGeom prst="ellipse">
            <a:avLst/>
          </a:prstGeom>
          <a:gradFill rotWithShape="0">
            <a:gsLst>
              <a:gs pos="0">
                <a:srgbClr val="FFCC00"/>
              </a:gs>
              <a:gs pos="100000">
                <a:srgbClr val="D47E00"/>
              </a:gs>
            </a:gsLst>
            <a:path path="rect">
              <a:fillToRect r="100000" b="100000"/>
            </a:path>
          </a:gradFill>
          <a:ln>
            <a:noFill/>
          </a:ln>
          <a:effectLst>
            <a:outerShdw dist="1796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1950" name="Oval 30"/>
          <p:cNvSpPr>
            <a:spLocks noChangeArrowheads="1"/>
          </p:cNvSpPr>
          <p:nvPr/>
        </p:nvSpPr>
        <p:spPr bwMode="auto">
          <a:xfrm>
            <a:off x="4303713" y="2181225"/>
            <a:ext cx="82550" cy="95250"/>
          </a:xfrm>
          <a:prstGeom prst="ellipse">
            <a:avLst/>
          </a:prstGeom>
          <a:gradFill rotWithShape="0">
            <a:gsLst>
              <a:gs pos="0">
                <a:srgbClr val="FFCC00"/>
              </a:gs>
              <a:gs pos="100000">
                <a:srgbClr val="D47E00"/>
              </a:gs>
            </a:gsLst>
            <a:path path="rect">
              <a:fillToRect r="100000" b="100000"/>
            </a:path>
          </a:gradFill>
          <a:ln>
            <a:noFill/>
          </a:ln>
          <a:effectLst>
            <a:outerShdw dist="1796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1951" name="Oval 31"/>
          <p:cNvSpPr>
            <a:spLocks noChangeArrowheads="1"/>
          </p:cNvSpPr>
          <p:nvPr/>
        </p:nvSpPr>
        <p:spPr bwMode="auto">
          <a:xfrm>
            <a:off x="4303713" y="2011363"/>
            <a:ext cx="85725" cy="95250"/>
          </a:xfrm>
          <a:prstGeom prst="ellipse">
            <a:avLst/>
          </a:prstGeom>
          <a:gradFill rotWithShape="0">
            <a:gsLst>
              <a:gs pos="0">
                <a:srgbClr val="FFCC00"/>
              </a:gs>
              <a:gs pos="100000">
                <a:srgbClr val="D47E00"/>
              </a:gs>
            </a:gsLst>
            <a:path path="rect">
              <a:fillToRect r="100000" b="100000"/>
            </a:path>
          </a:gradFill>
          <a:ln>
            <a:noFill/>
          </a:ln>
          <a:effectLst>
            <a:outerShdw dist="1796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1952" name="Oval 32"/>
          <p:cNvSpPr>
            <a:spLocks noChangeArrowheads="1"/>
          </p:cNvSpPr>
          <p:nvPr/>
        </p:nvSpPr>
        <p:spPr bwMode="auto">
          <a:xfrm>
            <a:off x="4043363" y="2101850"/>
            <a:ext cx="85725" cy="98425"/>
          </a:xfrm>
          <a:prstGeom prst="ellipse">
            <a:avLst/>
          </a:prstGeom>
          <a:gradFill rotWithShape="0">
            <a:gsLst>
              <a:gs pos="0">
                <a:srgbClr val="FFCC00"/>
              </a:gs>
              <a:gs pos="100000">
                <a:srgbClr val="D47E00"/>
              </a:gs>
            </a:gsLst>
            <a:path path="rect">
              <a:fillToRect r="100000" b="100000"/>
            </a:path>
          </a:gradFill>
          <a:ln>
            <a:noFill/>
          </a:ln>
          <a:effectLst>
            <a:outerShdw dist="1796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1953" name="Oval 33"/>
          <p:cNvSpPr>
            <a:spLocks noChangeArrowheads="1"/>
          </p:cNvSpPr>
          <p:nvPr/>
        </p:nvSpPr>
        <p:spPr bwMode="auto">
          <a:xfrm>
            <a:off x="4200525" y="2063750"/>
            <a:ext cx="85725" cy="95250"/>
          </a:xfrm>
          <a:prstGeom prst="ellipse">
            <a:avLst/>
          </a:prstGeom>
          <a:gradFill rotWithShape="0">
            <a:gsLst>
              <a:gs pos="0">
                <a:srgbClr val="FFCC00"/>
              </a:gs>
              <a:gs pos="100000">
                <a:srgbClr val="D47E00"/>
              </a:gs>
            </a:gsLst>
            <a:path path="rect">
              <a:fillToRect r="100000" b="100000"/>
            </a:path>
          </a:gradFill>
          <a:ln>
            <a:noFill/>
          </a:ln>
          <a:effectLst>
            <a:outerShdw dist="1796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1954" name="Oval 34"/>
          <p:cNvSpPr>
            <a:spLocks noChangeArrowheads="1"/>
          </p:cNvSpPr>
          <p:nvPr/>
        </p:nvSpPr>
        <p:spPr bwMode="auto">
          <a:xfrm>
            <a:off x="4468813" y="2522538"/>
            <a:ext cx="85725" cy="95250"/>
          </a:xfrm>
          <a:prstGeom prst="ellipse">
            <a:avLst/>
          </a:prstGeom>
          <a:gradFill rotWithShape="0">
            <a:gsLst>
              <a:gs pos="0">
                <a:srgbClr val="FFCC00"/>
              </a:gs>
              <a:gs pos="100000">
                <a:srgbClr val="D47E00"/>
              </a:gs>
            </a:gsLst>
            <a:path path="rect">
              <a:fillToRect r="100000" b="100000"/>
            </a:path>
          </a:gradFill>
          <a:ln>
            <a:noFill/>
          </a:ln>
          <a:effectLst>
            <a:outerShdw dist="1796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1955" name="Oval 35"/>
          <p:cNvSpPr>
            <a:spLocks noChangeArrowheads="1"/>
          </p:cNvSpPr>
          <p:nvPr/>
        </p:nvSpPr>
        <p:spPr bwMode="auto">
          <a:xfrm>
            <a:off x="6489700" y="2503488"/>
            <a:ext cx="85725" cy="95250"/>
          </a:xfrm>
          <a:prstGeom prst="ellipse">
            <a:avLst/>
          </a:prstGeom>
          <a:gradFill rotWithShape="0">
            <a:gsLst>
              <a:gs pos="0">
                <a:srgbClr val="FFCC00"/>
              </a:gs>
              <a:gs pos="100000">
                <a:srgbClr val="D47E00"/>
              </a:gs>
            </a:gsLst>
            <a:path path="rect">
              <a:fillToRect r="100000" b="100000"/>
            </a:path>
          </a:gradFill>
          <a:ln>
            <a:noFill/>
          </a:ln>
          <a:effectLst>
            <a:outerShdw dist="1796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1956" name="Oval 36"/>
          <p:cNvSpPr>
            <a:spLocks noChangeArrowheads="1"/>
          </p:cNvSpPr>
          <p:nvPr/>
        </p:nvSpPr>
        <p:spPr bwMode="auto">
          <a:xfrm>
            <a:off x="5322888" y="1879600"/>
            <a:ext cx="82550" cy="95250"/>
          </a:xfrm>
          <a:prstGeom prst="ellipse">
            <a:avLst/>
          </a:prstGeom>
          <a:gradFill rotWithShape="0">
            <a:gsLst>
              <a:gs pos="0">
                <a:srgbClr val="FFCC00"/>
              </a:gs>
              <a:gs pos="100000">
                <a:srgbClr val="D47E00"/>
              </a:gs>
            </a:gsLst>
            <a:path path="rect">
              <a:fillToRect r="100000" b="100000"/>
            </a:path>
          </a:gradFill>
          <a:ln>
            <a:noFill/>
          </a:ln>
          <a:effectLst>
            <a:outerShdw dist="1796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1957" name="Oval 37"/>
          <p:cNvSpPr>
            <a:spLocks noChangeArrowheads="1"/>
          </p:cNvSpPr>
          <p:nvPr/>
        </p:nvSpPr>
        <p:spPr bwMode="auto">
          <a:xfrm>
            <a:off x="5481638" y="2892425"/>
            <a:ext cx="82550" cy="95250"/>
          </a:xfrm>
          <a:prstGeom prst="ellipse">
            <a:avLst/>
          </a:prstGeom>
          <a:gradFill rotWithShape="0">
            <a:gsLst>
              <a:gs pos="0">
                <a:srgbClr val="FFCC00"/>
              </a:gs>
              <a:gs pos="100000">
                <a:srgbClr val="D47E00"/>
              </a:gs>
            </a:gsLst>
            <a:path path="rect">
              <a:fillToRect r="100000" b="100000"/>
            </a:path>
          </a:gradFill>
          <a:ln>
            <a:noFill/>
          </a:ln>
          <a:effectLst>
            <a:outerShdw dist="1796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1958" name="Oval 38"/>
          <p:cNvSpPr>
            <a:spLocks noChangeArrowheads="1"/>
          </p:cNvSpPr>
          <p:nvPr/>
        </p:nvSpPr>
        <p:spPr bwMode="auto">
          <a:xfrm>
            <a:off x="5595938" y="3267075"/>
            <a:ext cx="85725" cy="95250"/>
          </a:xfrm>
          <a:prstGeom prst="ellipse">
            <a:avLst/>
          </a:prstGeom>
          <a:gradFill rotWithShape="0">
            <a:gsLst>
              <a:gs pos="0">
                <a:srgbClr val="FFCC00"/>
              </a:gs>
              <a:gs pos="100000">
                <a:srgbClr val="D47E00"/>
              </a:gs>
            </a:gsLst>
            <a:path path="rect">
              <a:fillToRect r="100000" b="100000"/>
            </a:path>
          </a:gradFill>
          <a:ln>
            <a:noFill/>
          </a:ln>
          <a:effectLst>
            <a:outerShdw dist="1796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1959" name="Oval 39"/>
          <p:cNvSpPr>
            <a:spLocks noChangeArrowheads="1"/>
          </p:cNvSpPr>
          <p:nvPr/>
        </p:nvSpPr>
        <p:spPr bwMode="auto">
          <a:xfrm>
            <a:off x="6415088" y="3381375"/>
            <a:ext cx="82550" cy="95250"/>
          </a:xfrm>
          <a:prstGeom prst="ellipse">
            <a:avLst/>
          </a:prstGeom>
          <a:gradFill rotWithShape="0">
            <a:gsLst>
              <a:gs pos="0">
                <a:srgbClr val="FFCC00"/>
              </a:gs>
              <a:gs pos="100000">
                <a:srgbClr val="D47E00"/>
              </a:gs>
            </a:gsLst>
            <a:path path="rect">
              <a:fillToRect r="100000" b="100000"/>
            </a:path>
          </a:gradFill>
          <a:ln>
            <a:noFill/>
          </a:ln>
          <a:effectLst>
            <a:outerShdw dist="1796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1960" name="Oval 40"/>
          <p:cNvSpPr>
            <a:spLocks noChangeArrowheads="1"/>
          </p:cNvSpPr>
          <p:nvPr/>
        </p:nvSpPr>
        <p:spPr bwMode="auto">
          <a:xfrm>
            <a:off x="6118225" y="3506788"/>
            <a:ext cx="82550" cy="95250"/>
          </a:xfrm>
          <a:prstGeom prst="ellipse">
            <a:avLst/>
          </a:prstGeom>
          <a:gradFill rotWithShape="0">
            <a:gsLst>
              <a:gs pos="0">
                <a:srgbClr val="FFCC00"/>
              </a:gs>
              <a:gs pos="100000">
                <a:srgbClr val="D47E00"/>
              </a:gs>
            </a:gsLst>
            <a:path path="rect">
              <a:fillToRect r="100000" b="100000"/>
            </a:path>
          </a:gradFill>
          <a:ln>
            <a:noFill/>
          </a:ln>
          <a:effectLst>
            <a:outerShdw dist="1796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1961" name="Oval 41"/>
          <p:cNvSpPr>
            <a:spLocks noChangeArrowheads="1"/>
          </p:cNvSpPr>
          <p:nvPr/>
        </p:nvSpPr>
        <p:spPr bwMode="auto">
          <a:xfrm>
            <a:off x="6127750" y="2954338"/>
            <a:ext cx="82550" cy="95250"/>
          </a:xfrm>
          <a:prstGeom prst="ellipse">
            <a:avLst/>
          </a:prstGeom>
          <a:gradFill rotWithShape="0">
            <a:gsLst>
              <a:gs pos="0">
                <a:srgbClr val="FFCC00"/>
              </a:gs>
              <a:gs pos="100000">
                <a:srgbClr val="D47E00"/>
              </a:gs>
            </a:gsLst>
            <a:path path="rect">
              <a:fillToRect r="100000" b="100000"/>
            </a:path>
          </a:gradFill>
          <a:ln>
            <a:noFill/>
          </a:ln>
          <a:effectLst>
            <a:outerShdw dist="1796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1962" name="Oval 42"/>
          <p:cNvSpPr>
            <a:spLocks noChangeArrowheads="1"/>
          </p:cNvSpPr>
          <p:nvPr/>
        </p:nvSpPr>
        <p:spPr bwMode="auto">
          <a:xfrm>
            <a:off x="6143625" y="2789238"/>
            <a:ext cx="85725" cy="95250"/>
          </a:xfrm>
          <a:prstGeom prst="ellipse">
            <a:avLst/>
          </a:prstGeom>
          <a:gradFill rotWithShape="0">
            <a:gsLst>
              <a:gs pos="0">
                <a:srgbClr val="FFCC00"/>
              </a:gs>
              <a:gs pos="100000">
                <a:srgbClr val="D47E00"/>
              </a:gs>
            </a:gsLst>
            <a:path path="rect">
              <a:fillToRect r="100000" b="100000"/>
            </a:path>
          </a:gradFill>
          <a:ln>
            <a:noFill/>
          </a:ln>
          <a:effectLst>
            <a:outerShdw dist="1796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1963" name="Oval 43"/>
          <p:cNvSpPr>
            <a:spLocks noChangeArrowheads="1"/>
          </p:cNvSpPr>
          <p:nvPr/>
        </p:nvSpPr>
        <p:spPr bwMode="auto">
          <a:xfrm>
            <a:off x="6219825" y="2339975"/>
            <a:ext cx="85725" cy="98425"/>
          </a:xfrm>
          <a:prstGeom prst="ellipse">
            <a:avLst/>
          </a:prstGeom>
          <a:gradFill rotWithShape="0">
            <a:gsLst>
              <a:gs pos="0">
                <a:srgbClr val="FFCC00"/>
              </a:gs>
              <a:gs pos="100000">
                <a:srgbClr val="D47E00"/>
              </a:gs>
            </a:gsLst>
            <a:path path="rect">
              <a:fillToRect r="100000" b="100000"/>
            </a:path>
          </a:gradFill>
          <a:ln>
            <a:noFill/>
          </a:ln>
          <a:effectLst>
            <a:outerShdw dist="1796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1964" name="Oval 44"/>
          <p:cNvSpPr>
            <a:spLocks noChangeArrowheads="1"/>
          </p:cNvSpPr>
          <p:nvPr/>
        </p:nvSpPr>
        <p:spPr bwMode="auto">
          <a:xfrm>
            <a:off x="6581775" y="4011613"/>
            <a:ext cx="85725" cy="98425"/>
          </a:xfrm>
          <a:prstGeom prst="ellipse">
            <a:avLst/>
          </a:prstGeom>
          <a:gradFill rotWithShape="0">
            <a:gsLst>
              <a:gs pos="0">
                <a:srgbClr val="FFCC00"/>
              </a:gs>
              <a:gs pos="100000">
                <a:srgbClr val="D47E00"/>
              </a:gs>
            </a:gsLst>
            <a:path path="rect">
              <a:fillToRect r="100000" b="100000"/>
            </a:path>
          </a:gradFill>
          <a:ln>
            <a:noFill/>
          </a:ln>
          <a:effectLst>
            <a:outerShdw dist="1796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1965" name="Oval 45"/>
          <p:cNvSpPr>
            <a:spLocks noChangeArrowheads="1"/>
          </p:cNvSpPr>
          <p:nvPr/>
        </p:nvSpPr>
        <p:spPr bwMode="auto">
          <a:xfrm>
            <a:off x="6654800" y="3870325"/>
            <a:ext cx="82550" cy="98425"/>
          </a:xfrm>
          <a:prstGeom prst="ellipse">
            <a:avLst/>
          </a:prstGeom>
          <a:gradFill rotWithShape="0">
            <a:gsLst>
              <a:gs pos="0">
                <a:srgbClr val="FFCC00"/>
              </a:gs>
              <a:gs pos="100000">
                <a:srgbClr val="D47E00"/>
              </a:gs>
            </a:gsLst>
            <a:path path="rect">
              <a:fillToRect r="100000" b="100000"/>
            </a:path>
          </a:gradFill>
          <a:ln>
            <a:noFill/>
          </a:ln>
          <a:effectLst>
            <a:outerShdw dist="1796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1966" name="Oval 46"/>
          <p:cNvSpPr>
            <a:spLocks noChangeArrowheads="1"/>
          </p:cNvSpPr>
          <p:nvPr/>
        </p:nvSpPr>
        <p:spPr bwMode="auto">
          <a:xfrm>
            <a:off x="6757988" y="4183063"/>
            <a:ext cx="82550" cy="95250"/>
          </a:xfrm>
          <a:prstGeom prst="ellipse">
            <a:avLst/>
          </a:prstGeom>
          <a:gradFill rotWithShape="0">
            <a:gsLst>
              <a:gs pos="0">
                <a:srgbClr val="FFCC00"/>
              </a:gs>
              <a:gs pos="100000">
                <a:srgbClr val="D47E00"/>
              </a:gs>
            </a:gsLst>
            <a:path path="rect">
              <a:fillToRect r="100000" b="100000"/>
            </a:path>
          </a:gradFill>
          <a:ln>
            <a:noFill/>
          </a:ln>
          <a:effectLst>
            <a:outerShdw dist="1796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1967" name="Oval 47"/>
          <p:cNvSpPr>
            <a:spLocks noChangeArrowheads="1"/>
          </p:cNvSpPr>
          <p:nvPr/>
        </p:nvSpPr>
        <p:spPr bwMode="auto">
          <a:xfrm>
            <a:off x="7151688" y="4318000"/>
            <a:ext cx="85725" cy="95250"/>
          </a:xfrm>
          <a:prstGeom prst="ellipse">
            <a:avLst/>
          </a:prstGeom>
          <a:gradFill rotWithShape="0">
            <a:gsLst>
              <a:gs pos="0">
                <a:srgbClr val="FFCC00"/>
              </a:gs>
              <a:gs pos="100000">
                <a:srgbClr val="D47E00"/>
              </a:gs>
            </a:gsLst>
            <a:path path="rect">
              <a:fillToRect r="100000" b="100000"/>
            </a:path>
          </a:gradFill>
          <a:ln>
            <a:noFill/>
          </a:ln>
          <a:effectLst>
            <a:outerShdw dist="1796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1968" name="Oval 48"/>
          <p:cNvSpPr>
            <a:spLocks noChangeArrowheads="1"/>
          </p:cNvSpPr>
          <p:nvPr/>
        </p:nvSpPr>
        <p:spPr bwMode="auto">
          <a:xfrm>
            <a:off x="4243388" y="4035425"/>
            <a:ext cx="82550" cy="95250"/>
          </a:xfrm>
          <a:prstGeom prst="ellipse">
            <a:avLst/>
          </a:prstGeom>
          <a:gradFill rotWithShape="0">
            <a:gsLst>
              <a:gs pos="0">
                <a:srgbClr val="FFCC00"/>
              </a:gs>
              <a:gs pos="100000">
                <a:srgbClr val="D47E00"/>
              </a:gs>
            </a:gsLst>
            <a:path path="rect">
              <a:fillToRect r="100000" b="100000"/>
            </a:path>
          </a:gradFill>
          <a:ln>
            <a:noFill/>
          </a:ln>
          <a:effectLst>
            <a:outerShdw dist="1796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1969" name="Oval 49"/>
          <p:cNvSpPr>
            <a:spLocks noChangeArrowheads="1"/>
          </p:cNvSpPr>
          <p:nvPr/>
        </p:nvSpPr>
        <p:spPr bwMode="auto">
          <a:xfrm>
            <a:off x="3975100" y="2160588"/>
            <a:ext cx="82550" cy="95250"/>
          </a:xfrm>
          <a:prstGeom prst="ellipse">
            <a:avLst/>
          </a:prstGeom>
          <a:gradFill rotWithShape="0">
            <a:gsLst>
              <a:gs pos="0">
                <a:srgbClr val="FFCC00"/>
              </a:gs>
              <a:gs pos="100000">
                <a:srgbClr val="D47E00"/>
              </a:gs>
            </a:gsLst>
            <a:path path="rect">
              <a:fillToRect r="100000" b="100000"/>
            </a:path>
          </a:gradFill>
          <a:ln>
            <a:noFill/>
          </a:ln>
          <a:effectLst>
            <a:outerShdw dist="1796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1970" name="Oval 50"/>
          <p:cNvSpPr>
            <a:spLocks noChangeArrowheads="1"/>
          </p:cNvSpPr>
          <p:nvPr/>
        </p:nvSpPr>
        <p:spPr bwMode="auto">
          <a:xfrm>
            <a:off x="4148138" y="2168525"/>
            <a:ext cx="82550" cy="95250"/>
          </a:xfrm>
          <a:prstGeom prst="ellipse">
            <a:avLst/>
          </a:prstGeom>
          <a:gradFill rotWithShape="0">
            <a:gsLst>
              <a:gs pos="0">
                <a:srgbClr val="FFCC00"/>
              </a:gs>
              <a:gs pos="100000">
                <a:srgbClr val="D47E00"/>
              </a:gs>
            </a:gsLst>
            <a:path path="rect">
              <a:fillToRect r="100000" b="100000"/>
            </a:path>
          </a:gradFill>
          <a:ln>
            <a:noFill/>
          </a:ln>
          <a:effectLst>
            <a:outerShdw dist="1796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1971" name="Oval 51"/>
          <p:cNvSpPr>
            <a:spLocks noChangeArrowheads="1"/>
          </p:cNvSpPr>
          <p:nvPr/>
        </p:nvSpPr>
        <p:spPr bwMode="auto">
          <a:xfrm>
            <a:off x="4176713" y="2251075"/>
            <a:ext cx="85725" cy="98425"/>
          </a:xfrm>
          <a:prstGeom prst="ellipse">
            <a:avLst/>
          </a:prstGeom>
          <a:gradFill rotWithShape="0">
            <a:gsLst>
              <a:gs pos="0">
                <a:srgbClr val="FFCC00"/>
              </a:gs>
              <a:gs pos="100000">
                <a:srgbClr val="D47E00"/>
              </a:gs>
            </a:gsLst>
            <a:path path="rect">
              <a:fillToRect r="100000" b="100000"/>
            </a:path>
          </a:gradFill>
          <a:ln>
            <a:noFill/>
          </a:ln>
          <a:effectLst>
            <a:outerShdw dist="1796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1972" name="Oval 52"/>
          <p:cNvSpPr>
            <a:spLocks noChangeArrowheads="1"/>
          </p:cNvSpPr>
          <p:nvPr/>
        </p:nvSpPr>
        <p:spPr bwMode="auto">
          <a:xfrm>
            <a:off x="5662613" y="2884488"/>
            <a:ext cx="85725" cy="95250"/>
          </a:xfrm>
          <a:prstGeom prst="ellipse">
            <a:avLst/>
          </a:prstGeom>
          <a:gradFill rotWithShape="0">
            <a:gsLst>
              <a:gs pos="0">
                <a:srgbClr val="FFCC00"/>
              </a:gs>
              <a:gs pos="100000">
                <a:srgbClr val="D47E00"/>
              </a:gs>
            </a:gsLst>
            <a:path path="rect">
              <a:fillToRect r="100000" b="100000"/>
            </a:path>
          </a:gradFill>
          <a:ln>
            <a:noFill/>
          </a:ln>
          <a:effectLst>
            <a:outerShdw dist="1796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1973" name="Oval 53"/>
          <p:cNvSpPr>
            <a:spLocks noChangeArrowheads="1"/>
          </p:cNvSpPr>
          <p:nvPr/>
        </p:nvSpPr>
        <p:spPr bwMode="auto">
          <a:xfrm>
            <a:off x="6116638" y="3124200"/>
            <a:ext cx="82550" cy="95250"/>
          </a:xfrm>
          <a:prstGeom prst="ellipse">
            <a:avLst/>
          </a:prstGeom>
          <a:gradFill rotWithShape="0">
            <a:gsLst>
              <a:gs pos="0">
                <a:srgbClr val="FFCC00"/>
              </a:gs>
              <a:gs pos="100000">
                <a:srgbClr val="D47E00"/>
              </a:gs>
            </a:gsLst>
            <a:path path="rect">
              <a:fillToRect r="100000" b="100000"/>
            </a:path>
          </a:gradFill>
          <a:ln>
            <a:noFill/>
          </a:ln>
          <a:effectLst>
            <a:outerShdw dist="1796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1974" name="Oval 54"/>
          <p:cNvSpPr>
            <a:spLocks noChangeArrowheads="1"/>
          </p:cNvSpPr>
          <p:nvPr/>
        </p:nvSpPr>
        <p:spPr bwMode="auto">
          <a:xfrm>
            <a:off x="5980113" y="2827338"/>
            <a:ext cx="82550" cy="95250"/>
          </a:xfrm>
          <a:prstGeom prst="ellipse">
            <a:avLst/>
          </a:prstGeom>
          <a:gradFill rotWithShape="0">
            <a:gsLst>
              <a:gs pos="0">
                <a:srgbClr val="FFCC00"/>
              </a:gs>
              <a:gs pos="100000">
                <a:srgbClr val="D47E00"/>
              </a:gs>
            </a:gsLst>
            <a:path path="rect">
              <a:fillToRect r="100000" b="100000"/>
            </a:path>
          </a:gradFill>
          <a:ln>
            <a:noFill/>
          </a:ln>
          <a:effectLst>
            <a:outerShdw dist="1796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1975" name="Oval 55"/>
          <p:cNvSpPr>
            <a:spLocks noChangeArrowheads="1"/>
          </p:cNvSpPr>
          <p:nvPr/>
        </p:nvSpPr>
        <p:spPr bwMode="auto">
          <a:xfrm>
            <a:off x="6194425" y="2457450"/>
            <a:ext cx="82550" cy="98425"/>
          </a:xfrm>
          <a:prstGeom prst="ellipse">
            <a:avLst/>
          </a:prstGeom>
          <a:gradFill rotWithShape="0">
            <a:gsLst>
              <a:gs pos="0">
                <a:srgbClr val="FFCC00"/>
              </a:gs>
              <a:gs pos="100000">
                <a:srgbClr val="D47E00"/>
              </a:gs>
            </a:gsLst>
            <a:path path="rect">
              <a:fillToRect r="100000" b="100000"/>
            </a:path>
          </a:gradFill>
          <a:ln>
            <a:noFill/>
          </a:ln>
          <a:effectLst>
            <a:outerShdw dist="1796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1976" name="Oval 56"/>
          <p:cNvSpPr>
            <a:spLocks noChangeArrowheads="1"/>
          </p:cNvSpPr>
          <p:nvPr/>
        </p:nvSpPr>
        <p:spPr bwMode="auto">
          <a:xfrm>
            <a:off x="1801813" y="2514600"/>
            <a:ext cx="85725" cy="95250"/>
          </a:xfrm>
          <a:prstGeom prst="ellipse">
            <a:avLst/>
          </a:prstGeom>
          <a:gradFill rotWithShape="0">
            <a:gsLst>
              <a:gs pos="0">
                <a:srgbClr val="FFCC00"/>
              </a:gs>
              <a:gs pos="100000">
                <a:srgbClr val="D47E00"/>
              </a:gs>
            </a:gsLst>
            <a:path path="rect">
              <a:fillToRect r="100000" b="100000"/>
            </a:path>
          </a:gradFill>
          <a:ln>
            <a:noFill/>
          </a:ln>
          <a:effectLst>
            <a:outerShdw dist="1796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1977" name="Oval 57"/>
          <p:cNvSpPr>
            <a:spLocks noChangeArrowheads="1"/>
          </p:cNvSpPr>
          <p:nvPr/>
        </p:nvSpPr>
        <p:spPr bwMode="auto">
          <a:xfrm>
            <a:off x="1725613" y="2560638"/>
            <a:ext cx="85725" cy="98425"/>
          </a:xfrm>
          <a:prstGeom prst="ellipse">
            <a:avLst/>
          </a:prstGeom>
          <a:gradFill rotWithShape="0">
            <a:gsLst>
              <a:gs pos="0">
                <a:srgbClr val="FFCC00"/>
              </a:gs>
              <a:gs pos="100000">
                <a:srgbClr val="D47E00"/>
              </a:gs>
            </a:gsLst>
            <a:path path="rect">
              <a:fillToRect r="100000" b="100000"/>
            </a:path>
          </a:gradFill>
          <a:ln>
            <a:noFill/>
          </a:ln>
          <a:effectLst>
            <a:outerShdw dist="1796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1978" name="Oval 58"/>
          <p:cNvSpPr>
            <a:spLocks noChangeArrowheads="1"/>
          </p:cNvSpPr>
          <p:nvPr/>
        </p:nvSpPr>
        <p:spPr bwMode="auto">
          <a:xfrm>
            <a:off x="1339850" y="2736850"/>
            <a:ext cx="85725" cy="95250"/>
          </a:xfrm>
          <a:prstGeom prst="ellipse">
            <a:avLst/>
          </a:prstGeom>
          <a:gradFill rotWithShape="0">
            <a:gsLst>
              <a:gs pos="0">
                <a:srgbClr val="FFCC00"/>
              </a:gs>
              <a:gs pos="100000">
                <a:srgbClr val="D47E00"/>
              </a:gs>
            </a:gsLst>
            <a:path path="rect">
              <a:fillToRect r="100000" b="100000"/>
            </a:path>
          </a:gradFill>
          <a:ln>
            <a:noFill/>
          </a:ln>
          <a:effectLst>
            <a:outerShdw dist="1796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1979" name="Oval 59"/>
          <p:cNvSpPr>
            <a:spLocks noChangeArrowheads="1"/>
          </p:cNvSpPr>
          <p:nvPr/>
        </p:nvSpPr>
        <p:spPr bwMode="auto">
          <a:xfrm>
            <a:off x="1573213" y="2949575"/>
            <a:ext cx="85725" cy="98425"/>
          </a:xfrm>
          <a:prstGeom prst="ellipse">
            <a:avLst/>
          </a:prstGeom>
          <a:gradFill rotWithShape="0">
            <a:gsLst>
              <a:gs pos="0">
                <a:srgbClr val="FFCC00"/>
              </a:gs>
              <a:gs pos="100000">
                <a:srgbClr val="D47E00"/>
              </a:gs>
            </a:gsLst>
            <a:path path="rect">
              <a:fillToRect r="100000" b="100000"/>
            </a:path>
          </a:gradFill>
          <a:ln>
            <a:noFill/>
          </a:ln>
          <a:effectLst>
            <a:outerShdw dist="1796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1980" name="Oval 60"/>
          <p:cNvSpPr>
            <a:spLocks noChangeArrowheads="1"/>
          </p:cNvSpPr>
          <p:nvPr/>
        </p:nvSpPr>
        <p:spPr bwMode="auto">
          <a:xfrm>
            <a:off x="1227138" y="2601913"/>
            <a:ext cx="82550" cy="95250"/>
          </a:xfrm>
          <a:prstGeom prst="ellipse">
            <a:avLst/>
          </a:prstGeom>
          <a:gradFill rotWithShape="0">
            <a:gsLst>
              <a:gs pos="0">
                <a:srgbClr val="FFCC00"/>
              </a:gs>
              <a:gs pos="100000">
                <a:srgbClr val="D47E00"/>
              </a:gs>
            </a:gsLst>
            <a:path path="rect">
              <a:fillToRect r="100000" b="100000"/>
            </a:path>
          </a:gradFill>
          <a:ln>
            <a:noFill/>
          </a:ln>
          <a:effectLst>
            <a:outerShdw dist="1796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1981" name="Oval 61"/>
          <p:cNvSpPr>
            <a:spLocks noChangeArrowheads="1"/>
          </p:cNvSpPr>
          <p:nvPr/>
        </p:nvSpPr>
        <p:spPr bwMode="auto">
          <a:xfrm>
            <a:off x="1309688" y="2124075"/>
            <a:ext cx="82550" cy="98425"/>
          </a:xfrm>
          <a:prstGeom prst="ellipse">
            <a:avLst/>
          </a:prstGeom>
          <a:gradFill rotWithShape="0">
            <a:gsLst>
              <a:gs pos="0">
                <a:srgbClr val="FFCC00"/>
              </a:gs>
              <a:gs pos="100000">
                <a:srgbClr val="D47E00"/>
              </a:gs>
            </a:gsLst>
            <a:path path="rect">
              <a:fillToRect r="100000" b="100000"/>
            </a:path>
          </a:gradFill>
          <a:ln>
            <a:noFill/>
          </a:ln>
          <a:effectLst>
            <a:outerShdw dist="1796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1982" name="Oval 62"/>
          <p:cNvSpPr>
            <a:spLocks noChangeArrowheads="1"/>
          </p:cNvSpPr>
          <p:nvPr/>
        </p:nvSpPr>
        <p:spPr bwMode="auto">
          <a:xfrm>
            <a:off x="876300" y="1879600"/>
            <a:ext cx="82550" cy="95250"/>
          </a:xfrm>
          <a:prstGeom prst="ellipse">
            <a:avLst/>
          </a:prstGeom>
          <a:gradFill rotWithShape="0">
            <a:gsLst>
              <a:gs pos="0">
                <a:srgbClr val="FFCC00"/>
              </a:gs>
              <a:gs pos="100000">
                <a:srgbClr val="D47E00"/>
              </a:gs>
            </a:gsLst>
            <a:path path="rect">
              <a:fillToRect r="100000" b="100000"/>
            </a:path>
          </a:gradFill>
          <a:ln>
            <a:noFill/>
          </a:ln>
          <a:effectLst>
            <a:outerShdw dist="1796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1983" name="Oval 63"/>
          <p:cNvSpPr>
            <a:spLocks noChangeArrowheads="1"/>
          </p:cNvSpPr>
          <p:nvPr/>
        </p:nvSpPr>
        <p:spPr bwMode="auto">
          <a:xfrm>
            <a:off x="1998663" y="2422525"/>
            <a:ext cx="85725" cy="95250"/>
          </a:xfrm>
          <a:prstGeom prst="ellipse">
            <a:avLst/>
          </a:prstGeom>
          <a:gradFill rotWithShape="0">
            <a:gsLst>
              <a:gs pos="0">
                <a:srgbClr val="FFCC00"/>
              </a:gs>
              <a:gs pos="100000">
                <a:srgbClr val="D47E00"/>
              </a:gs>
            </a:gsLst>
            <a:path path="rect">
              <a:fillToRect r="100000" b="100000"/>
            </a:path>
          </a:gradFill>
          <a:ln>
            <a:noFill/>
          </a:ln>
          <a:effectLst>
            <a:outerShdw dist="1796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1984" name="Oval 64"/>
          <p:cNvSpPr>
            <a:spLocks noChangeArrowheads="1"/>
          </p:cNvSpPr>
          <p:nvPr/>
        </p:nvSpPr>
        <p:spPr bwMode="auto">
          <a:xfrm>
            <a:off x="2097088" y="2212975"/>
            <a:ext cx="85725" cy="98425"/>
          </a:xfrm>
          <a:prstGeom prst="ellipse">
            <a:avLst/>
          </a:prstGeom>
          <a:gradFill rotWithShape="0">
            <a:gsLst>
              <a:gs pos="0">
                <a:srgbClr val="FFCC00"/>
              </a:gs>
              <a:gs pos="100000">
                <a:srgbClr val="D47E00"/>
              </a:gs>
            </a:gsLst>
            <a:path path="rect">
              <a:fillToRect r="100000" b="100000"/>
            </a:path>
          </a:gradFill>
          <a:ln>
            <a:noFill/>
          </a:ln>
          <a:effectLst>
            <a:outerShdw dist="1796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1985" name="Oval 65"/>
          <p:cNvSpPr>
            <a:spLocks noChangeArrowheads="1"/>
          </p:cNvSpPr>
          <p:nvPr/>
        </p:nvSpPr>
        <p:spPr bwMode="auto">
          <a:xfrm>
            <a:off x="1738313" y="2463800"/>
            <a:ext cx="85725" cy="95250"/>
          </a:xfrm>
          <a:prstGeom prst="ellipse">
            <a:avLst/>
          </a:prstGeom>
          <a:gradFill rotWithShape="0">
            <a:gsLst>
              <a:gs pos="0">
                <a:srgbClr val="FFCC00"/>
              </a:gs>
              <a:gs pos="100000">
                <a:srgbClr val="D47E00"/>
              </a:gs>
            </a:gsLst>
            <a:path path="rect">
              <a:fillToRect r="100000" b="100000"/>
            </a:path>
          </a:gradFill>
          <a:ln>
            <a:noFill/>
          </a:ln>
          <a:effectLst>
            <a:outerShdw dist="1796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1986" name="Oval 66"/>
          <p:cNvSpPr>
            <a:spLocks noChangeArrowheads="1"/>
          </p:cNvSpPr>
          <p:nvPr/>
        </p:nvSpPr>
        <p:spPr bwMode="auto">
          <a:xfrm>
            <a:off x="1450975" y="2020888"/>
            <a:ext cx="82550" cy="98425"/>
          </a:xfrm>
          <a:prstGeom prst="ellipse">
            <a:avLst/>
          </a:prstGeom>
          <a:gradFill rotWithShape="0">
            <a:gsLst>
              <a:gs pos="0">
                <a:srgbClr val="FFCC00"/>
              </a:gs>
              <a:gs pos="100000">
                <a:srgbClr val="D47E00"/>
              </a:gs>
            </a:gsLst>
            <a:path path="rect">
              <a:fillToRect r="100000" b="100000"/>
            </a:path>
          </a:gradFill>
          <a:ln>
            <a:noFill/>
          </a:ln>
          <a:effectLst>
            <a:outerShdw dist="1796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1987" name="Oval 67"/>
          <p:cNvSpPr>
            <a:spLocks noChangeArrowheads="1"/>
          </p:cNvSpPr>
          <p:nvPr/>
        </p:nvSpPr>
        <p:spPr bwMode="auto">
          <a:xfrm>
            <a:off x="1035050" y="2613025"/>
            <a:ext cx="85725" cy="95250"/>
          </a:xfrm>
          <a:prstGeom prst="ellipse">
            <a:avLst/>
          </a:prstGeom>
          <a:gradFill rotWithShape="0">
            <a:gsLst>
              <a:gs pos="0">
                <a:srgbClr val="FFCC00"/>
              </a:gs>
              <a:gs pos="100000">
                <a:srgbClr val="D47E00"/>
              </a:gs>
            </a:gsLst>
            <a:path path="rect">
              <a:fillToRect r="100000" b="100000"/>
            </a:path>
          </a:gradFill>
          <a:ln>
            <a:noFill/>
          </a:ln>
          <a:effectLst>
            <a:outerShdw dist="1796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1988" name="Oval 68"/>
          <p:cNvSpPr>
            <a:spLocks noChangeArrowheads="1"/>
          </p:cNvSpPr>
          <p:nvPr/>
        </p:nvSpPr>
        <p:spPr bwMode="auto">
          <a:xfrm>
            <a:off x="2554288" y="3286125"/>
            <a:ext cx="82550" cy="98425"/>
          </a:xfrm>
          <a:prstGeom prst="ellipse">
            <a:avLst/>
          </a:prstGeom>
          <a:gradFill rotWithShape="0">
            <a:gsLst>
              <a:gs pos="0">
                <a:srgbClr val="FFCC00"/>
              </a:gs>
              <a:gs pos="100000">
                <a:srgbClr val="D47E00"/>
              </a:gs>
            </a:gsLst>
            <a:path path="rect">
              <a:fillToRect r="100000" b="100000"/>
            </a:path>
          </a:gradFill>
          <a:ln>
            <a:noFill/>
          </a:ln>
          <a:effectLst>
            <a:outerShdw dist="1796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1989" name="Oval 69"/>
          <p:cNvSpPr>
            <a:spLocks noChangeArrowheads="1"/>
          </p:cNvSpPr>
          <p:nvPr/>
        </p:nvSpPr>
        <p:spPr bwMode="auto">
          <a:xfrm>
            <a:off x="2819400" y="3935413"/>
            <a:ext cx="82550" cy="95250"/>
          </a:xfrm>
          <a:prstGeom prst="ellipse">
            <a:avLst/>
          </a:prstGeom>
          <a:gradFill rotWithShape="0">
            <a:gsLst>
              <a:gs pos="0">
                <a:srgbClr val="FFCC00"/>
              </a:gs>
              <a:gs pos="100000">
                <a:srgbClr val="D47E00"/>
              </a:gs>
            </a:gsLst>
            <a:path path="rect">
              <a:fillToRect r="100000" b="100000"/>
            </a:path>
          </a:gradFill>
          <a:ln>
            <a:noFill/>
          </a:ln>
          <a:effectLst>
            <a:outerShdw dist="1796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1990" name="Oval 70"/>
          <p:cNvSpPr>
            <a:spLocks noChangeArrowheads="1"/>
          </p:cNvSpPr>
          <p:nvPr/>
        </p:nvSpPr>
        <p:spPr bwMode="auto">
          <a:xfrm>
            <a:off x="2451100" y="4035425"/>
            <a:ext cx="85725" cy="98425"/>
          </a:xfrm>
          <a:prstGeom prst="ellipse">
            <a:avLst/>
          </a:prstGeom>
          <a:gradFill rotWithShape="0">
            <a:gsLst>
              <a:gs pos="0">
                <a:srgbClr val="FFCC00"/>
              </a:gs>
              <a:gs pos="100000">
                <a:srgbClr val="D47E00"/>
              </a:gs>
            </a:gsLst>
            <a:path path="rect">
              <a:fillToRect r="100000" b="100000"/>
            </a:path>
          </a:gradFill>
          <a:ln>
            <a:noFill/>
          </a:ln>
          <a:effectLst>
            <a:outerShdw dist="1796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1991" name="Oval 71"/>
          <p:cNvSpPr>
            <a:spLocks noChangeArrowheads="1"/>
          </p:cNvSpPr>
          <p:nvPr/>
        </p:nvSpPr>
        <p:spPr bwMode="auto">
          <a:xfrm>
            <a:off x="2043113" y="2281238"/>
            <a:ext cx="85725" cy="95250"/>
          </a:xfrm>
          <a:prstGeom prst="ellipse">
            <a:avLst/>
          </a:prstGeom>
          <a:gradFill rotWithShape="0">
            <a:gsLst>
              <a:gs pos="0">
                <a:srgbClr val="FFCC00"/>
              </a:gs>
              <a:gs pos="100000">
                <a:srgbClr val="D47E00"/>
              </a:gs>
            </a:gsLst>
            <a:path path="rect">
              <a:fillToRect r="100000" b="100000"/>
            </a:path>
          </a:gradFill>
          <a:ln>
            <a:noFill/>
          </a:ln>
          <a:effectLst>
            <a:outerShdw dist="1796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1992" name="Oval 72"/>
          <p:cNvSpPr>
            <a:spLocks noChangeArrowheads="1"/>
          </p:cNvSpPr>
          <p:nvPr/>
        </p:nvSpPr>
        <p:spPr bwMode="auto">
          <a:xfrm>
            <a:off x="149225" y="2895600"/>
            <a:ext cx="85725" cy="95250"/>
          </a:xfrm>
          <a:prstGeom prst="ellipse">
            <a:avLst/>
          </a:prstGeom>
          <a:gradFill rotWithShape="0">
            <a:gsLst>
              <a:gs pos="0">
                <a:srgbClr val="FFCC00"/>
              </a:gs>
              <a:gs pos="100000">
                <a:srgbClr val="D47E00"/>
              </a:gs>
            </a:gsLst>
            <a:path path="rect">
              <a:fillToRect r="100000" b="100000"/>
            </a:path>
          </a:gradFill>
          <a:ln>
            <a:noFill/>
          </a:ln>
          <a:effectLst>
            <a:outerShdw dist="1796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1993" name="Oval 73"/>
          <p:cNvSpPr>
            <a:spLocks noChangeArrowheads="1"/>
          </p:cNvSpPr>
          <p:nvPr/>
        </p:nvSpPr>
        <p:spPr bwMode="auto">
          <a:xfrm>
            <a:off x="2343150" y="4279900"/>
            <a:ext cx="85725" cy="95250"/>
          </a:xfrm>
          <a:prstGeom prst="ellipse">
            <a:avLst/>
          </a:prstGeom>
          <a:gradFill rotWithShape="0">
            <a:gsLst>
              <a:gs pos="0">
                <a:srgbClr val="FFCC00"/>
              </a:gs>
              <a:gs pos="100000">
                <a:srgbClr val="D47E00"/>
              </a:gs>
            </a:gsLst>
            <a:path path="rect">
              <a:fillToRect r="100000" b="100000"/>
            </a:path>
          </a:gradFill>
          <a:ln>
            <a:noFill/>
          </a:ln>
          <a:effectLst>
            <a:outerShdw dist="1796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1994" name="Oval 74"/>
          <p:cNvSpPr>
            <a:spLocks noChangeArrowheads="1"/>
          </p:cNvSpPr>
          <p:nvPr/>
        </p:nvSpPr>
        <p:spPr bwMode="auto">
          <a:xfrm>
            <a:off x="2192338" y="3527425"/>
            <a:ext cx="85725" cy="95250"/>
          </a:xfrm>
          <a:prstGeom prst="ellipse">
            <a:avLst/>
          </a:prstGeom>
          <a:gradFill rotWithShape="0">
            <a:gsLst>
              <a:gs pos="0">
                <a:srgbClr val="FFCC00"/>
              </a:gs>
              <a:gs pos="100000">
                <a:srgbClr val="D47E00"/>
              </a:gs>
            </a:gsLst>
            <a:path path="rect">
              <a:fillToRect r="100000" b="100000"/>
            </a:path>
          </a:gradFill>
          <a:ln>
            <a:noFill/>
          </a:ln>
          <a:effectLst>
            <a:outerShdw dist="1796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1995" name="Oval 75"/>
          <p:cNvSpPr>
            <a:spLocks noChangeArrowheads="1"/>
          </p:cNvSpPr>
          <p:nvPr/>
        </p:nvSpPr>
        <p:spPr bwMode="auto">
          <a:xfrm>
            <a:off x="1562100" y="2835275"/>
            <a:ext cx="85725" cy="95250"/>
          </a:xfrm>
          <a:prstGeom prst="ellipse">
            <a:avLst/>
          </a:prstGeom>
          <a:gradFill rotWithShape="0">
            <a:gsLst>
              <a:gs pos="0">
                <a:srgbClr val="FFCC00"/>
              </a:gs>
              <a:gs pos="100000">
                <a:srgbClr val="D47E00"/>
              </a:gs>
            </a:gsLst>
            <a:path path="rect">
              <a:fillToRect r="100000" b="100000"/>
            </a:path>
          </a:gradFill>
          <a:ln>
            <a:noFill/>
          </a:ln>
          <a:effectLst>
            <a:outerShdw dist="1796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1996" name="Oval 76"/>
          <p:cNvSpPr>
            <a:spLocks noChangeArrowheads="1"/>
          </p:cNvSpPr>
          <p:nvPr/>
        </p:nvSpPr>
        <p:spPr bwMode="auto">
          <a:xfrm>
            <a:off x="2708275" y="3435350"/>
            <a:ext cx="85725" cy="98425"/>
          </a:xfrm>
          <a:prstGeom prst="ellipse">
            <a:avLst/>
          </a:prstGeom>
          <a:gradFill rotWithShape="0">
            <a:gsLst>
              <a:gs pos="0">
                <a:srgbClr val="FFCC00"/>
              </a:gs>
              <a:gs pos="100000">
                <a:srgbClr val="D47E00"/>
              </a:gs>
            </a:gsLst>
            <a:path path="rect">
              <a:fillToRect r="100000" b="100000"/>
            </a:path>
          </a:gradFill>
          <a:ln>
            <a:noFill/>
          </a:ln>
          <a:effectLst>
            <a:outerShdw dist="1796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1997" name="Oval 77"/>
          <p:cNvSpPr>
            <a:spLocks noChangeArrowheads="1"/>
          </p:cNvSpPr>
          <p:nvPr/>
        </p:nvSpPr>
        <p:spPr bwMode="auto">
          <a:xfrm>
            <a:off x="2063750" y="2339975"/>
            <a:ext cx="85725" cy="95250"/>
          </a:xfrm>
          <a:prstGeom prst="ellipse">
            <a:avLst/>
          </a:prstGeom>
          <a:gradFill rotWithShape="0">
            <a:gsLst>
              <a:gs pos="0">
                <a:srgbClr val="FFCC00"/>
              </a:gs>
              <a:gs pos="100000">
                <a:srgbClr val="D47E00"/>
              </a:gs>
            </a:gsLst>
            <a:path path="rect">
              <a:fillToRect r="100000" b="100000"/>
            </a:path>
          </a:gradFill>
          <a:ln>
            <a:noFill/>
          </a:ln>
          <a:effectLst>
            <a:outerShdw dist="1796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1998" name="Oval 78"/>
          <p:cNvSpPr>
            <a:spLocks noChangeArrowheads="1"/>
          </p:cNvSpPr>
          <p:nvPr/>
        </p:nvSpPr>
        <p:spPr bwMode="auto">
          <a:xfrm>
            <a:off x="4246563" y="2257425"/>
            <a:ext cx="82550" cy="98425"/>
          </a:xfrm>
          <a:prstGeom prst="ellipse">
            <a:avLst/>
          </a:prstGeom>
          <a:gradFill rotWithShape="0">
            <a:gsLst>
              <a:gs pos="0">
                <a:srgbClr val="FFCC00"/>
              </a:gs>
              <a:gs pos="100000">
                <a:srgbClr val="D47E00"/>
              </a:gs>
            </a:gsLst>
            <a:path path="rect">
              <a:fillToRect r="100000" b="100000"/>
            </a:path>
          </a:gradFill>
          <a:ln>
            <a:noFill/>
          </a:ln>
          <a:effectLst>
            <a:outerShdw dist="1796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Perceived Failures</a:t>
            </a:r>
          </a:p>
        </p:txBody>
      </p:sp>
      <p:sp>
        <p:nvSpPr>
          <p:cNvPr id="771075" name="Text Box 3"/>
          <p:cNvSpPr txBox="1">
            <a:spLocks noChangeArrowheads="1"/>
          </p:cNvSpPr>
          <p:nvPr/>
        </p:nvSpPr>
        <p:spPr bwMode="auto">
          <a:xfrm>
            <a:off x="288925" y="1868488"/>
            <a:ext cx="4487863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>
                <a:latin typeface="Arial" charset="0"/>
              </a:rPr>
              <a:t>Examples</a:t>
            </a:r>
          </a:p>
          <a:p>
            <a:endParaRPr lang="en-US">
              <a:latin typeface="Arial" charset="0"/>
            </a:endParaRPr>
          </a:p>
          <a:p>
            <a:pPr>
              <a:buFontTx/>
              <a:buAutoNum type="arabicPeriod"/>
            </a:pPr>
            <a:r>
              <a:rPr lang="en-US">
                <a:latin typeface="Arial" charset="0"/>
              </a:rPr>
              <a:t>Personal firewalls</a:t>
            </a:r>
          </a:p>
          <a:p>
            <a:pPr>
              <a:buFontTx/>
              <a:buAutoNum type="arabicPeriod"/>
            </a:pPr>
            <a:r>
              <a:rPr lang="en-US">
                <a:latin typeface="Arial" charset="0"/>
              </a:rPr>
              <a:t>Reporting tools</a:t>
            </a:r>
          </a:p>
          <a:p>
            <a:pPr>
              <a:buFontTx/>
              <a:buAutoNum type="arabicPeriod"/>
            </a:pPr>
            <a:r>
              <a:rPr lang="en-US">
                <a:latin typeface="Arial" charset="0"/>
              </a:rPr>
              <a:t>Customer-side problems</a:t>
            </a:r>
          </a:p>
          <a:p>
            <a:pPr>
              <a:buFontTx/>
              <a:buAutoNum type="arabicPeriod"/>
            </a:pPr>
            <a:r>
              <a:rPr lang="en-US">
                <a:latin typeface="Arial" charset="0"/>
              </a:rPr>
              <a:t>Third-party measurements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Akamai Statistics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04800" y="1905506"/>
            <a:ext cx="6248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Peak bit rate: 13.1 </a:t>
            </a:r>
            <a:r>
              <a:rPr lang="en-US" dirty="0" err="1"/>
              <a:t>Tbps</a:t>
            </a:r>
            <a:r>
              <a:rPr lang="en-US" dirty="0"/>
              <a:t> on </a:t>
            </a:r>
            <a:r>
              <a:rPr lang="en-US" dirty="0" smtClean="0"/>
              <a:t>3/13/2013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Peak HTTP daily requests: 2.59 trillion on </a:t>
            </a:r>
            <a:r>
              <a:rPr lang="en-US" dirty="0" smtClean="0"/>
              <a:t>9/23/12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560.1M unique IPv4 addresses connected to Akamai on </a:t>
            </a:r>
            <a:r>
              <a:rPr lang="en-US" dirty="0" smtClean="0"/>
              <a:t>3/6/2012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683M in Q3 2012</a:t>
            </a:r>
          </a:p>
        </p:txBody>
      </p:sp>
    </p:spTree>
    <p:extLst>
      <p:ext uri="{BB962C8B-B14F-4D97-AF65-F5344CB8AC3E}">
        <p14:creationId xmlns:p14="http://schemas.microsoft.com/office/powerpoint/2010/main" val="1626944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Part I: Services</a:t>
            </a:r>
          </a:p>
        </p:txBody>
      </p:sp>
      <p:sp>
        <p:nvSpPr>
          <p:cNvPr id="67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752600"/>
            <a:ext cx="7620000" cy="46482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800" dirty="0"/>
              <a:t>http://www.yahoo.com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8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dirty="0"/>
              <a:t>http://www.amazon.com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8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dirty="0"/>
              <a:t>http://windowsupdate.microsoft.com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8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dirty="0"/>
              <a:t>http://www.apple.com/quicktime/whatson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8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dirty="0"/>
              <a:t>http://www.fbi.gov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Design Themes</a:t>
            </a:r>
          </a:p>
        </p:txBody>
      </p:sp>
      <p:sp>
        <p:nvSpPr>
          <p:cNvPr id="76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/>
              <a:t>Redundancy</a:t>
            </a:r>
          </a:p>
          <a:p>
            <a:r>
              <a:rPr lang="en-US" sz="3200"/>
              <a:t>Self-assessment</a:t>
            </a:r>
          </a:p>
          <a:p>
            <a:r>
              <a:rPr lang="en-US" sz="3200"/>
              <a:t>Fail-over at multiple levels</a:t>
            </a:r>
          </a:p>
          <a:p>
            <a:r>
              <a:rPr lang="en-US" sz="3200"/>
              <a:t>Robust algorithms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FirstPoint – DNS (e.g., Yahoo!)</a:t>
            </a:r>
          </a:p>
        </p:txBody>
      </p:sp>
      <p:sp>
        <p:nvSpPr>
          <p:cNvPr id="68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6324600" cy="4114800"/>
          </a:xfrm>
        </p:spPr>
        <p:txBody>
          <a:bodyPr/>
          <a:lstStyle/>
          <a:p>
            <a:r>
              <a:rPr lang="en-US"/>
              <a:t>Selects from among several mirror sites operated by content provider</a:t>
            </a:r>
          </a:p>
        </p:txBody>
      </p:sp>
      <p:pic>
        <p:nvPicPr>
          <p:cNvPr id="683012" name="Picture 4" descr="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895600"/>
            <a:ext cx="5557838" cy="362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3013" name="Picture 5" descr="SY00079_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5562600"/>
            <a:ext cx="295275" cy="300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3014" name="AutoShape 6"/>
          <p:cNvSpPr>
            <a:spLocks noChangeArrowheads="1"/>
          </p:cNvSpPr>
          <p:nvPr/>
        </p:nvSpPr>
        <p:spPr bwMode="auto">
          <a:xfrm>
            <a:off x="762000" y="4267200"/>
            <a:ext cx="228600" cy="304800"/>
          </a:xfrm>
          <a:prstGeom prst="flowChartMagneticDisk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83015" name="Picture 7" descr="a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800600"/>
            <a:ext cx="284163" cy="2841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3016" name="AutoShape 8"/>
          <p:cNvSpPr>
            <a:spLocks noChangeArrowheads="1"/>
          </p:cNvSpPr>
          <p:nvPr/>
        </p:nvSpPr>
        <p:spPr bwMode="auto">
          <a:xfrm>
            <a:off x="5257800" y="4419600"/>
            <a:ext cx="228600" cy="304800"/>
          </a:xfrm>
          <a:prstGeom prst="flowChartMagneticDisk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683017" name="AutoShape 9"/>
          <p:cNvCxnSpPr>
            <a:cxnSpLocks noChangeShapeType="1"/>
            <a:stCxn id="683013" idx="0"/>
            <a:endCxn id="683015" idx="2"/>
          </p:cNvCxnSpPr>
          <p:nvPr/>
        </p:nvCxnSpPr>
        <p:spPr bwMode="auto">
          <a:xfrm rot="16200000">
            <a:off x="3259138" y="5173663"/>
            <a:ext cx="477837" cy="300037"/>
          </a:xfrm>
          <a:prstGeom prst="curvedConnector3">
            <a:avLst>
              <a:gd name="adj1" fmla="val 49833"/>
            </a:avLst>
          </a:prstGeom>
          <a:noFill/>
          <a:ln w="28575">
            <a:solidFill>
              <a:srgbClr val="17177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83018" name="AutoShape 10"/>
          <p:cNvCxnSpPr>
            <a:cxnSpLocks noChangeShapeType="1"/>
            <a:stCxn id="683015" idx="3"/>
            <a:endCxn id="683013" idx="3"/>
          </p:cNvCxnSpPr>
          <p:nvPr/>
        </p:nvCxnSpPr>
        <p:spPr bwMode="auto">
          <a:xfrm flipH="1">
            <a:off x="3495675" y="4943475"/>
            <a:ext cx="293688" cy="769938"/>
          </a:xfrm>
          <a:prstGeom prst="curvedConnector3">
            <a:avLst>
              <a:gd name="adj1" fmla="val -77838"/>
            </a:avLst>
          </a:prstGeom>
          <a:noFill/>
          <a:ln w="28575">
            <a:solidFill>
              <a:srgbClr val="17177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83019" name="AutoShape 11"/>
          <p:cNvCxnSpPr>
            <a:cxnSpLocks noChangeShapeType="1"/>
            <a:stCxn id="683013" idx="1"/>
            <a:endCxn id="683014" idx="4"/>
          </p:cNvCxnSpPr>
          <p:nvPr/>
        </p:nvCxnSpPr>
        <p:spPr bwMode="auto">
          <a:xfrm rot="10800000">
            <a:off x="990600" y="4419600"/>
            <a:ext cx="2209800" cy="1293813"/>
          </a:xfrm>
          <a:prstGeom prst="curvedConnector3">
            <a:avLst>
              <a:gd name="adj1" fmla="val 50000"/>
            </a:avLst>
          </a:prstGeom>
          <a:noFill/>
          <a:ln w="28575">
            <a:solidFill>
              <a:srgbClr val="17177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83020" name="AutoShape 12"/>
          <p:cNvCxnSpPr>
            <a:cxnSpLocks noChangeShapeType="1"/>
            <a:stCxn id="683014" idx="3"/>
            <a:endCxn id="683013" idx="1"/>
          </p:cNvCxnSpPr>
          <p:nvPr/>
        </p:nvCxnSpPr>
        <p:spPr bwMode="auto">
          <a:xfrm rot="16200000" flipH="1">
            <a:off x="1467643" y="3980657"/>
            <a:ext cx="1141413" cy="2324100"/>
          </a:xfrm>
          <a:prstGeom prst="curvedConnector2">
            <a:avLst/>
          </a:prstGeom>
          <a:noFill/>
          <a:ln w="28575">
            <a:solidFill>
              <a:srgbClr val="17177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8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8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8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Embedded Image Delivery</a:t>
            </a:r>
            <a:br>
              <a:rPr lang="en-US"/>
            </a:br>
            <a:r>
              <a:rPr lang="en-US"/>
              <a:t> (e.g., Amazon)</a:t>
            </a:r>
          </a:p>
        </p:txBody>
      </p:sp>
      <p:sp>
        <p:nvSpPr>
          <p:cNvPr id="68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467600" cy="4114800"/>
          </a:xfrm>
        </p:spPr>
        <p:txBody>
          <a:bodyPr/>
          <a:lstStyle/>
          <a:p>
            <a:pPr>
              <a:spcBef>
                <a:spcPct val="20000"/>
              </a:spcBef>
              <a:buFontTx/>
              <a:buNone/>
            </a:pPr>
            <a:r>
              <a:rPr lang="en-US" sz="2000"/>
              <a:t>&lt;html&gt;</a:t>
            </a:r>
          </a:p>
          <a:p>
            <a:pPr>
              <a:spcBef>
                <a:spcPct val="20000"/>
              </a:spcBef>
              <a:buFontTx/>
              <a:buNone/>
            </a:pPr>
            <a:r>
              <a:rPr lang="en-US" sz="2000"/>
              <a:t>&lt;head&gt;</a:t>
            </a:r>
          </a:p>
          <a:p>
            <a:pPr>
              <a:spcBef>
                <a:spcPct val="20000"/>
              </a:spcBef>
              <a:buFontTx/>
              <a:buNone/>
            </a:pPr>
            <a:r>
              <a:rPr lang="en-US" sz="2000"/>
              <a:t>&lt;title&gt;Welcome to xyz.com!&lt;/title&gt;</a:t>
            </a:r>
          </a:p>
          <a:p>
            <a:pPr>
              <a:spcBef>
                <a:spcPct val="20000"/>
              </a:spcBef>
              <a:buFontTx/>
              <a:buNone/>
            </a:pPr>
            <a:r>
              <a:rPr lang="en-US" sz="2000"/>
              <a:t>&lt;/head&gt;</a:t>
            </a:r>
          </a:p>
          <a:p>
            <a:pPr>
              <a:spcBef>
                <a:spcPct val="20000"/>
              </a:spcBef>
              <a:buFontTx/>
              <a:buNone/>
            </a:pPr>
            <a:r>
              <a:rPr lang="en-US" sz="2000"/>
              <a:t>&lt;body&gt;</a:t>
            </a:r>
          </a:p>
          <a:p>
            <a:pPr>
              <a:spcBef>
                <a:spcPct val="20000"/>
              </a:spcBef>
              <a:buFontTx/>
              <a:buNone/>
            </a:pPr>
            <a:r>
              <a:rPr lang="en-US" sz="2000"/>
              <a:t>&lt;img src=“</a:t>
            </a:r>
          </a:p>
          <a:p>
            <a:pPr>
              <a:spcBef>
                <a:spcPct val="20000"/>
              </a:spcBef>
              <a:buFontTx/>
              <a:buNone/>
            </a:pPr>
            <a:r>
              <a:rPr lang="en-US" sz="2000"/>
              <a:t>&lt;img src=“                                                                      </a:t>
            </a:r>
          </a:p>
          <a:p>
            <a:pPr>
              <a:spcBef>
                <a:spcPct val="20000"/>
              </a:spcBef>
              <a:buFontTx/>
              <a:buNone/>
            </a:pPr>
            <a:r>
              <a:rPr lang="en-US" sz="2000"/>
              <a:t>&lt;h1&gt;Welcome to our Web site!&lt;/h1&gt;</a:t>
            </a:r>
          </a:p>
          <a:p>
            <a:pPr>
              <a:spcBef>
                <a:spcPct val="20000"/>
              </a:spcBef>
              <a:buFontTx/>
              <a:buNone/>
            </a:pPr>
            <a:r>
              <a:rPr lang="en-US" sz="2000"/>
              <a:t>&lt;a href=“page2.html”&gt;Click here to enter&lt;/a&gt;</a:t>
            </a:r>
          </a:p>
          <a:p>
            <a:pPr>
              <a:spcBef>
                <a:spcPct val="20000"/>
              </a:spcBef>
              <a:buFontTx/>
              <a:buNone/>
            </a:pPr>
            <a:r>
              <a:rPr lang="en-US" sz="2000"/>
              <a:t>&lt;/body&gt;</a:t>
            </a:r>
          </a:p>
          <a:p>
            <a:pPr>
              <a:spcBef>
                <a:spcPct val="20000"/>
              </a:spcBef>
              <a:buFontTx/>
              <a:buNone/>
            </a:pPr>
            <a:r>
              <a:rPr lang="en-US" sz="2000"/>
              <a:t>&lt;/html&gt;</a:t>
            </a:r>
          </a:p>
        </p:txBody>
      </p:sp>
      <p:sp>
        <p:nvSpPr>
          <p:cNvPr id="687108" name="Rectangle 4"/>
          <p:cNvSpPr>
            <a:spLocks noChangeArrowheads="1"/>
          </p:cNvSpPr>
          <p:nvPr/>
        </p:nvSpPr>
        <p:spPr bwMode="auto">
          <a:xfrm>
            <a:off x="1912938" y="3657600"/>
            <a:ext cx="41671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FF9900"/>
              </a:buClr>
            </a:pPr>
            <a:r>
              <a:rPr lang="en-US" sz="2000" b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http://www.xyz.com/logos/logo.gif</a:t>
            </a:r>
            <a:r>
              <a:rPr lang="en-US" sz="20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”&gt;</a:t>
            </a:r>
          </a:p>
        </p:txBody>
      </p:sp>
      <p:sp>
        <p:nvSpPr>
          <p:cNvPr id="687109" name="Rectangle 5"/>
          <p:cNvSpPr>
            <a:spLocks noChangeArrowheads="1"/>
          </p:cNvSpPr>
          <p:nvPr/>
        </p:nvSpPr>
        <p:spPr bwMode="auto">
          <a:xfrm>
            <a:off x="1912938" y="3962400"/>
            <a:ext cx="45339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FF9900"/>
              </a:buClr>
            </a:pPr>
            <a:r>
              <a:rPr lang="en-US" sz="2000" b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http://www.xyz.com/jpgs/navbar1.jpg</a:t>
            </a:r>
            <a:r>
              <a:rPr lang="en-US" sz="20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”&gt;</a:t>
            </a:r>
          </a:p>
        </p:txBody>
      </p:sp>
      <p:grpSp>
        <p:nvGrpSpPr>
          <p:cNvPr id="687110" name="Group 6"/>
          <p:cNvGrpSpPr>
            <a:grpSpLocks/>
          </p:cNvGrpSpPr>
          <p:nvPr/>
        </p:nvGrpSpPr>
        <p:grpSpPr bwMode="auto">
          <a:xfrm>
            <a:off x="715963" y="1387475"/>
            <a:ext cx="4770437" cy="2765425"/>
            <a:chOff x="451" y="874"/>
            <a:chExt cx="3005" cy="1742"/>
          </a:xfrm>
        </p:grpSpPr>
        <p:sp>
          <p:nvSpPr>
            <p:cNvPr id="687111" name="Text Box 7"/>
            <p:cNvSpPr txBox="1">
              <a:spLocks noChangeArrowheads="1"/>
            </p:cNvSpPr>
            <p:nvPr/>
          </p:nvSpPr>
          <p:spPr bwMode="auto">
            <a:xfrm>
              <a:off x="451" y="874"/>
              <a:ext cx="300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Embedded URLs are Converted to ARLs</a:t>
              </a:r>
            </a:p>
          </p:txBody>
        </p:sp>
        <p:sp>
          <p:nvSpPr>
            <p:cNvPr id="687112" name="Line 8"/>
            <p:cNvSpPr>
              <a:spLocks noChangeShapeType="1"/>
            </p:cNvSpPr>
            <p:nvPr/>
          </p:nvSpPr>
          <p:spPr bwMode="auto">
            <a:xfrm>
              <a:off x="1632" y="2428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7113" name="Rectangle 9"/>
            <p:cNvSpPr>
              <a:spLocks noChangeArrowheads="1"/>
            </p:cNvSpPr>
            <p:nvPr/>
          </p:nvSpPr>
          <p:spPr bwMode="auto">
            <a:xfrm>
              <a:off x="1968" y="1920"/>
              <a:ext cx="28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ak</a:t>
              </a:r>
            </a:p>
          </p:txBody>
        </p:sp>
        <p:sp>
          <p:nvSpPr>
            <p:cNvPr id="687114" name="Line 10"/>
            <p:cNvSpPr>
              <a:spLocks noChangeShapeType="1"/>
            </p:cNvSpPr>
            <p:nvPr/>
          </p:nvSpPr>
          <p:spPr bwMode="auto">
            <a:xfrm>
              <a:off x="1632" y="2616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7115" name="Line 11"/>
            <p:cNvSpPr>
              <a:spLocks noChangeShapeType="1"/>
            </p:cNvSpPr>
            <p:nvPr/>
          </p:nvSpPr>
          <p:spPr bwMode="auto">
            <a:xfrm flipV="1">
              <a:off x="1824" y="2160"/>
              <a:ext cx="192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3970" name="Picture 2" descr="9872 embeddeD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652"/>
          <a:stretch>
            <a:fillRect/>
          </a:stretch>
        </p:blipFill>
        <p:spPr bwMode="ltGray">
          <a:xfrm>
            <a:off x="0" y="2667000"/>
            <a:ext cx="2562225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3971" name="Rectangle 3"/>
          <p:cNvSpPr>
            <a:spLocks noChangeArrowheads="1"/>
          </p:cNvSpPr>
          <p:nvPr/>
        </p:nvSpPr>
        <p:spPr bwMode="ltGray">
          <a:xfrm>
            <a:off x="523875" y="4648200"/>
            <a:ext cx="9239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400" b="0"/>
              <a:t>End User</a:t>
            </a:r>
          </a:p>
        </p:txBody>
      </p:sp>
      <p:sp>
        <p:nvSpPr>
          <p:cNvPr id="7239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Akamai DNS Resolution</a:t>
            </a:r>
          </a:p>
        </p:txBody>
      </p:sp>
      <p:grpSp>
        <p:nvGrpSpPr>
          <p:cNvPr id="723973" name="Group 5"/>
          <p:cNvGrpSpPr>
            <a:grpSpLocks/>
          </p:cNvGrpSpPr>
          <p:nvPr/>
        </p:nvGrpSpPr>
        <p:grpSpPr bwMode="auto">
          <a:xfrm>
            <a:off x="2857500" y="3201988"/>
            <a:ext cx="6286500" cy="803275"/>
            <a:chOff x="1800" y="2017"/>
            <a:chExt cx="3960" cy="506"/>
          </a:xfrm>
        </p:grpSpPr>
        <p:pic>
          <p:nvPicPr>
            <p:cNvPr id="723974" name="Picture 6" descr="9872 embedded servers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6487"/>
            <a:stretch>
              <a:fillRect/>
            </a:stretch>
          </p:blipFill>
          <p:spPr bwMode="ltGray">
            <a:xfrm>
              <a:off x="2694" y="2100"/>
              <a:ext cx="3066" cy="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23975" name="Text Box 7"/>
            <p:cNvSpPr txBox="1">
              <a:spLocks noChangeArrowheads="1"/>
            </p:cNvSpPr>
            <p:nvPr/>
          </p:nvSpPr>
          <p:spPr bwMode="ltGray">
            <a:xfrm>
              <a:off x="3110" y="2331"/>
              <a:ext cx="173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b="0"/>
                <a:t>Akamai High-Level DNS Servers</a:t>
              </a:r>
            </a:p>
          </p:txBody>
        </p:sp>
        <p:sp>
          <p:nvSpPr>
            <p:cNvPr id="723976" name="Line 8"/>
            <p:cNvSpPr>
              <a:spLocks noChangeShapeType="1"/>
            </p:cNvSpPr>
            <p:nvPr/>
          </p:nvSpPr>
          <p:spPr bwMode="ltGray">
            <a:xfrm>
              <a:off x="1800" y="2220"/>
              <a:ext cx="1008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3977" name="Rectangle 9"/>
            <p:cNvSpPr>
              <a:spLocks noChangeArrowheads="1"/>
            </p:cNvSpPr>
            <p:nvPr/>
          </p:nvSpPr>
          <p:spPr bwMode="ltGray">
            <a:xfrm>
              <a:off x="1844" y="2017"/>
              <a:ext cx="29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tx2"/>
                  </a:solidFill>
                </a:rPr>
                <a:t>10</a:t>
              </a:r>
            </a:p>
          </p:txBody>
        </p:sp>
        <p:sp>
          <p:nvSpPr>
            <p:cNvPr id="723978" name="Text Box 10"/>
            <p:cNvSpPr txBox="1">
              <a:spLocks noChangeArrowheads="1"/>
            </p:cNvSpPr>
            <p:nvPr/>
          </p:nvSpPr>
          <p:spPr bwMode="ltGray">
            <a:xfrm>
              <a:off x="2037" y="2058"/>
              <a:ext cx="66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200" b="0"/>
                <a:t>g.akamai.net</a:t>
              </a:r>
            </a:p>
          </p:txBody>
        </p:sp>
      </p:grpSp>
      <p:grpSp>
        <p:nvGrpSpPr>
          <p:cNvPr id="723979" name="Group 11"/>
          <p:cNvGrpSpPr>
            <a:grpSpLocks/>
          </p:cNvGrpSpPr>
          <p:nvPr/>
        </p:nvGrpSpPr>
        <p:grpSpPr bwMode="auto">
          <a:xfrm>
            <a:off x="533400" y="4953000"/>
            <a:ext cx="1133475" cy="1524000"/>
            <a:chOff x="336" y="3120"/>
            <a:chExt cx="714" cy="960"/>
          </a:xfrm>
        </p:grpSpPr>
        <p:pic>
          <p:nvPicPr>
            <p:cNvPr id="723980" name="Picture 12" descr="9872 embeddeD cache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001" b="29411"/>
            <a:stretch>
              <a:fillRect/>
            </a:stretch>
          </p:blipFill>
          <p:spPr bwMode="ltGray">
            <a:xfrm>
              <a:off x="336" y="3504"/>
              <a:ext cx="714" cy="5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23981" name="Rectangle 13"/>
            <p:cNvSpPr>
              <a:spLocks noChangeArrowheads="1"/>
            </p:cNvSpPr>
            <p:nvPr/>
          </p:nvSpPr>
          <p:spPr bwMode="ltGray">
            <a:xfrm>
              <a:off x="677" y="3173"/>
              <a:ext cx="20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tx2"/>
                  </a:solidFill>
                </a:rPr>
                <a:t>1</a:t>
              </a:r>
            </a:p>
          </p:txBody>
        </p:sp>
        <p:sp>
          <p:nvSpPr>
            <p:cNvPr id="723982" name="Rectangle 14"/>
            <p:cNvSpPr>
              <a:spLocks noChangeArrowheads="1"/>
            </p:cNvSpPr>
            <p:nvPr/>
          </p:nvSpPr>
          <p:spPr bwMode="ltGray">
            <a:xfrm>
              <a:off x="391" y="3636"/>
              <a:ext cx="569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400">
                  <a:solidFill>
                    <a:schemeClr val="bg2"/>
                  </a:solidFill>
                  <a:latin typeface="Arial Narrow" pitchFamily="34" charset="0"/>
                </a:rPr>
                <a:t>Browser’s Cache</a:t>
              </a:r>
            </a:p>
          </p:txBody>
        </p:sp>
        <p:sp>
          <p:nvSpPr>
            <p:cNvPr id="723983" name="Line 15"/>
            <p:cNvSpPr>
              <a:spLocks noChangeShapeType="1"/>
            </p:cNvSpPr>
            <p:nvPr/>
          </p:nvSpPr>
          <p:spPr bwMode="ltGray">
            <a:xfrm>
              <a:off x="685" y="3120"/>
              <a:ext cx="0" cy="447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23984" name="Group 16"/>
          <p:cNvGrpSpPr>
            <a:grpSpLocks/>
          </p:cNvGrpSpPr>
          <p:nvPr/>
        </p:nvGrpSpPr>
        <p:grpSpPr bwMode="auto">
          <a:xfrm>
            <a:off x="1577975" y="5410200"/>
            <a:ext cx="1470025" cy="1438275"/>
            <a:chOff x="994" y="3408"/>
            <a:chExt cx="926" cy="906"/>
          </a:xfrm>
        </p:grpSpPr>
        <p:pic>
          <p:nvPicPr>
            <p:cNvPr id="723985" name="Picture 17" descr="9872 embeddeD os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924"/>
            <a:stretch>
              <a:fillRect/>
            </a:stretch>
          </p:blipFill>
          <p:spPr bwMode="ltGray">
            <a:xfrm>
              <a:off x="1296" y="3408"/>
              <a:ext cx="612" cy="9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23986" name="Rectangle 18"/>
            <p:cNvSpPr>
              <a:spLocks noChangeArrowheads="1"/>
            </p:cNvSpPr>
            <p:nvPr/>
          </p:nvSpPr>
          <p:spPr bwMode="ltGray">
            <a:xfrm>
              <a:off x="1260" y="4075"/>
              <a:ext cx="660" cy="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600">
                  <a:latin typeface="Arial Narrow" pitchFamily="34" charset="0"/>
                </a:rPr>
                <a:t>OS</a:t>
              </a:r>
            </a:p>
          </p:txBody>
        </p:sp>
        <p:sp>
          <p:nvSpPr>
            <p:cNvPr id="723987" name="Line 19"/>
            <p:cNvSpPr>
              <a:spLocks noChangeShapeType="1"/>
            </p:cNvSpPr>
            <p:nvPr/>
          </p:nvSpPr>
          <p:spPr bwMode="ltGray">
            <a:xfrm>
              <a:off x="994" y="3744"/>
              <a:ext cx="375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3988" name="Rectangle 20"/>
            <p:cNvSpPr>
              <a:spLocks noChangeArrowheads="1"/>
            </p:cNvSpPr>
            <p:nvPr/>
          </p:nvSpPr>
          <p:spPr bwMode="ltGray">
            <a:xfrm>
              <a:off x="995" y="3504"/>
              <a:ext cx="20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tx2"/>
                  </a:solidFill>
                </a:rPr>
                <a:t>2</a:t>
              </a:r>
            </a:p>
          </p:txBody>
        </p:sp>
      </p:grpSp>
      <p:grpSp>
        <p:nvGrpSpPr>
          <p:cNvPr id="723989" name="Group 21"/>
          <p:cNvGrpSpPr>
            <a:grpSpLocks/>
          </p:cNvGrpSpPr>
          <p:nvPr/>
        </p:nvGrpSpPr>
        <p:grpSpPr bwMode="auto">
          <a:xfrm>
            <a:off x="1905000" y="3124200"/>
            <a:ext cx="1143000" cy="2370138"/>
            <a:chOff x="1200" y="1968"/>
            <a:chExt cx="720" cy="1493"/>
          </a:xfrm>
        </p:grpSpPr>
        <p:pic>
          <p:nvPicPr>
            <p:cNvPr id="723990" name="Picture 22" descr="9872 embedded copy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453" t="2000" b="58000"/>
            <a:stretch>
              <a:fillRect/>
            </a:stretch>
          </p:blipFill>
          <p:spPr bwMode="ltGray">
            <a:xfrm>
              <a:off x="1296" y="1968"/>
              <a:ext cx="570" cy="9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23991" name="Rectangle 23"/>
            <p:cNvSpPr>
              <a:spLocks noChangeArrowheads="1"/>
            </p:cNvSpPr>
            <p:nvPr/>
          </p:nvSpPr>
          <p:spPr bwMode="ltGray">
            <a:xfrm>
              <a:off x="1200" y="2890"/>
              <a:ext cx="720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en-US" sz="1400" b="0"/>
                <a:t>Local Name Server</a:t>
              </a:r>
            </a:p>
          </p:txBody>
        </p:sp>
        <p:sp>
          <p:nvSpPr>
            <p:cNvPr id="723992" name="Line 24"/>
            <p:cNvSpPr>
              <a:spLocks noChangeShapeType="1"/>
            </p:cNvSpPr>
            <p:nvPr/>
          </p:nvSpPr>
          <p:spPr bwMode="ltGray">
            <a:xfrm flipV="1">
              <a:off x="1543" y="3191"/>
              <a:ext cx="0" cy="27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3993" name="Rectangle 25"/>
            <p:cNvSpPr>
              <a:spLocks noChangeArrowheads="1"/>
            </p:cNvSpPr>
            <p:nvPr/>
          </p:nvSpPr>
          <p:spPr bwMode="ltGray">
            <a:xfrm>
              <a:off x="1303" y="3163"/>
              <a:ext cx="20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tx2"/>
                  </a:solidFill>
                </a:rPr>
                <a:t>3</a:t>
              </a:r>
            </a:p>
          </p:txBody>
        </p:sp>
      </p:grpSp>
      <p:grpSp>
        <p:nvGrpSpPr>
          <p:cNvPr id="723994" name="Group 26"/>
          <p:cNvGrpSpPr>
            <a:grpSpLocks/>
          </p:cNvGrpSpPr>
          <p:nvPr/>
        </p:nvGrpSpPr>
        <p:grpSpPr bwMode="auto">
          <a:xfrm>
            <a:off x="0" y="1676400"/>
            <a:ext cx="2133600" cy="1752600"/>
            <a:chOff x="0" y="1056"/>
            <a:chExt cx="1344" cy="1104"/>
          </a:xfrm>
        </p:grpSpPr>
        <p:pic>
          <p:nvPicPr>
            <p:cNvPr id="723995" name="Picture 27" descr="gen server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1255"/>
            <a:stretch>
              <a:fillRect/>
            </a:stretch>
          </p:blipFill>
          <p:spPr bwMode="ltGray">
            <a:xfrm>
              <a:off x="0" y="1056"/>
              <a:ext cx="1044" cy="4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23996" name="Text Box 28"/>
            <p:cNvSpPr txBox="1">
              <a:spLocks noChangeArrowheads="1"/>
            </p:cNvSpPr>
            <p:nvPr/>
          </p:nvSpPr>
          <p:spPr bwMode="ltGray">
            <a:xfrm>
              <a:off x="48" y="1296"/>
              <a:ext cx="960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1400" b="0"/>
                <a:t>xyz.com’s nameserver</a:t>
              </a:r>
            </a:p>
          </p:txBody>
        </p:sp>
        <p:sp>
          <p:nvSpPr>
            <p:cNvPr id="723997" name="Line 29"/>
            <p:cNvSpPr>
              <a:spLocks noChangeShapeType="1"/>
            </p:cNvSpPr>
            <p:nvPr/>
          </p:nvSpPr>
          <p:spPr bwMode="ltGray">
            <a:xfrm flipH="1" flipV="1">
              <a:off x="432" y="1632"/>
              <a:ext cx="912" cy="52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3998" name="Rectangle 30"/>
            <p:cNvSpPr>
              <a:spLocks noChangeArrowheads="1"/>
            </p:cNvSpPr>
            <p:nvPr/>
          </p:nvSpPr>
          <p:spPr bwMode="ltGray">
            <a:xfrm>
              <a:off x="538" y="1771"/>
              <a:ext cx="20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6</a:t>
              </a:r>
            </a:p>
          </p:txBody>
        </p:sp>
        <p:sp>
          <p:nvSpPr>
            <p:cNvPr id="723999" name="Rectangle 31"/>
            <p:cNvSpPr>
              <a:spLocks noChangeArrowheads="1"/>
            </p:cNvSpPr>
            <p:nvPr/>
          </p:nvSpPr>
          <p:spPr bwMode="ltGray">
            <a:xfrm>
              <a:off x="364" y="1920"/>
              <a:ext cx="59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ak.xyz.com</a:t>
              </a:r>
            </a:p>
          </p:txBody>
        </p:sp>
      </p:grpSp>
      <p:grpSp>
        <p:nvGrpSpPr>
          <p:cNvPr id="724000" name="Group 32"/>
          <p:cNvGrpSpPr>
            <a:grpSpLocks/>
          </p:cNvGrpSpPr>
          <p:nvPr/>
        </p:nvGrpSpPr>
        <p:grpSpPr bwMode="auto">
          <a:xfrm>
            <a:off x="914400" y="2468563"/>
            <a:ext cx="1524000" cy="865187"/>
            <a:chOff x="576" y="1555"/>
            <a:chExt cx="960" cy="545"/>
          </a:xfrm>
        </p:grpSpPr>
        <p:sp>
          <p:nvSpPr>
            <p:cNvPr id="724001" name="Line 33"/>
            <p:cNvSpPr>
              <a:spLocks noChangeShapeType="1"/>
            </p:cNvSpPr>
            <p:nvPr/>
          </p:nvSpPr>
          <p:spPr bwMode="ltGray">
            <a:xfrm flipH="1" flipV="1">
              <a:off x="576" y="1632"/>
              <a:ext cx="816" cy="46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4002" name="Rectangle 34"/>
            <p:cNvSpPr>
              <a:spLocks noChangeArrowheads="1"/>
            </p:cNvSpPr>
            <p:nvPr/>
          </p:nvSpPr>
          <p:spPr bwMode="ltGray">
            <a:xfrm>
              <a:off x="917" y="1655"/>
              <a:ext cx="20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7</a:t>
              </a:r>
            </a:p>
          </p:txBody>
        </p:sp>
        <p:sp>
          <p:nvSpPr>
            <p:cNvPr id="724003" name="Rectangle 35"/>
            <p:cNvSpPr>
              <a:spLocks noChangeArrowheads="1"/>
            </p:cNvSpPr>
            <p:nvPr/>
          </p:nvSpPr>
          <p:spPr bwMode="auto">
            <a:xfrm>
              <a:off x="633" y="1555"/>
              <a:ext cx="90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b="0"/>
                <a:t>a212.g.akamai.net</a:t>
              </a:r>
            </a:p>
          </p:txBody>
        </p:sp>
      </p:grpSp>
      <p:sp>
        <p:nvSpPr>
          <p:cNvPr id="724004" name="Freeform 36"/>
          <p:cNvSpPr>
            <a:spLocks/>
          </p:cNvSpPr>
          <p:nvPr/>
        </p:nvSpPr>
        <p:spPr bwMode="ltGray">
          <a:xfrm>
            <a:off x="2590800" y="1951038"/>
            <a:ext cx="76200" cy="1303337"/>
          </a:xfrm>
          <a:custGeom>
            <a:avLst/>
            <a:gdLst>
              <a:gd name="T0" fmla="*/ 0 w 672"/>
              <a:gd name="T1" fmla="*/ 1056 h 1056"/>
              <a:gd name="T2" fmla="*/ 0 w 672"/>
              <a:gd name="T3" fmla="*/ 0 h 1056"/>
              <a:gd name="T4" fmla="*/ 672 w 672"/>
              <a:gd name="T5" fmla="*/ 0 h 10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72" h="1056">
                <a:moveTo>
                  <a:pt x="0" y="1056"/>
                </a:moveTo>
                <a:lnTo>
                  <a:pt x="0" y="0"/>
                </a:lnTo>
                <a:lnTo>
                  <a:pt x="672" y="0"/>
                </a:lnTo>
              </a:path>
            </a:pathLst>
          </a:custGeom>
          <a:noFill/>
          <a:ln w="28575" cap="flat" cmpd="sng">
            <a:solidFill>
              <a:schemeClr val="tx2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24005" name="Group 37"/>
          <p:cNvGrpSpPr>
            <a:grpSpLocks/>
          </p:cNvGrpSpPr>
          <p:nvPr/>
        </p:nvGrpSpPr>
        <p:grpSpPr bwMode="auto">
          <a:xfrm>
            <a:off x="2971800" y="2438400"/>
            <a:ext cx="1354138" cy="838200"/>
            <a:chOff x="1872" y="1536"/>
            <a:chExt cx="853" cy="528"/>
          </a:xfrm>
        </p:grpSpPr>
        <p:sp>
          <p:nvSpPr>
            <p:cNvPr id="724006" name="Rectangle 38"/>
            <p:cNvSpPr>
              <a:spLocks noChangeArrowheads="1"/>
            </p:cNvSpPr>
            <p:nvPr/>
          </p:nvSpPr>
          <p:spPr bwMode="ltGray">
            <a:xfrm>
              <a:off x="2208" y="1665"/>
              <a:ext cx="20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9</a:t>
              </a:r>
            </a:p>
          </p:txBody>
        </p:sp>
        <p:sp>
          <p:nvSpPr>
            <p:cNvPr id="724007" name="Line 39"/>
            <p:cNvSpPr>
              <a:spLocks noChangeShapeType="1"/>
            </p:cNvSpPr>
            <p:nvPr/>
          </p:nvSpPr>
          <p:spPr bwMode="ltGray">
            <a:xfrm flipV="1">
              <a:off x="1872" y="1536"/>
              <a:ext cx="528" cy="52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4008" name="Text Box 40"/>
            <p:cNvSpPr txBox="1">
              <a:spLocks noChangeArrowheads="1"/>
            </p:cNvSpPr>
            <p:nvPr/>
          </p:nvSpPr>
          <p:spPr bwMode="ltGray">
            <a:xfrm>
              <a:off x="2104" y="1824"/>
              <a:ext cx="62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200" b="0"/>
                <a:t>15.15.125.6</a:t>
              </a:r>
            </a:p>
          </p:txBody>
        </p:sp>
      </p:grpSp>
      <p:grpSp>
        <p:nvGrpSpPr>
          <p:cNvPr id="724009" name="Group 41"/>
          <p:cNvGrpSpPr>
            <a:grpSpLocks/>
          </p:cNvGrpSpPr>
          <p:nvPr/>
        </p:nvGrpSpPr>
        <p:grpSpPr bwMode="auto">
          <a:xfrm>
            <a:off x="457200" y="4953000"/>
            <a:ext cx="466725" cy="709613"/>
            <a:chOff x="288" y="3120"/>
            <a:chExt cx="294" cy="447"/>
          </a:xfrm>
        </p:grpSpPr>
        <p:sp>
          <p:nvSpPr>
            <p:cNvPr id="724010" name="Line 42"/>
            <p:cNvSpPr>
              <a:spLocks noChangeShapeType="1"/>
            </p:cNvSpPr>
            <p:nvPr/>
          </p:nvSpPr>
          <p:spPr bwMode="ltGray">
            <a:xfrm>
              <a:off x="576" y="3120"/>
              <a:ext cx="0" cy="447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4011" name="Rectangle 43"/>
            <p:cNvSpPr>
              <a:spLocks noChangeArrowheads="1"/>
            </p:cNvSpPr>
            <p:nvPr/>
          </p:nvSpPr>
          <p:spPr bwMode="ltGray">
            <a:xfrm>
              <a:off x="288" y="3173"/>
              <a:ext cx="29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tx2"/>
                  </a:solidFill>
                </a:rPr>
                <a:t>16</a:t>
              </a:r>
            </a:p>
          </p:txBody>
        </p:sp>
      </p:grpSp>
      <p:grpSp>
        <p:nvGrpSpPr>
          <p:cNvPr id="724012" name="Group 44"/>
          <p:cNvGrpSpPr>
            <a:grpSpLocks/>
          </p:cNvGrpSpPr>
          <p:nvPr/>
        </p:nvGrpSpPr>
        <p:grpSpPr bwMode="auto">
          <a:xfrm>
            <a:off x="1577975" y="6096000"/>
            <a:ext cx="595313" cy="396875"/>
            <a:chOff x="994" y="3840"/>
            <a:chExt cx="375" cy="250"/>
          </a:xfrm>
        </p:grpSpPr>
        <p:sp>
          <p:nvSpPr>
            <p:cNvPr id="724013" name="Line 45"/>
            <p:cNvSpPr>
              <a:spLocks noChangeShapeType="1"/>
            </p:cNvSpPr>
            <p:nvPr/>
          </p:nvSpPr>
          <p:spPr bwMode="ltGray">
            <a:xfrm>
              <a:off x="994" y="3840"/>
              <a:ext cx="375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4014" name="Rectangle 46"/>
            <p:cNvSpPr>
              <a:spLocks noChangeArrowheads="1"/>
            </p:cNvSpPr>
            <p:nvPr/>
          </p:nvSpPr>
          <p:spPr bwMode="ltGray">
            <a:xfrm>
              <a:off x="1050" y="3840"/>
              <a:ext cx="29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tx2"/>
                  </a:solidFill>
                </a:rPr>
                <a:t>15</a:t>
              </a:r>
            </a:p>
          </p:txBody>
        </p:sp>
      </p:grpSp>
      <p:sp>
        <p:nvSpPr>
          <p:cNvPr id="724015" name="Line 47"/>
          <p:cNvSpPr>
            <a:spLocks noChangeShapeType="1"/>
          </p:cNvSpPr>
          <p:nvPr/>
        </p:nvSpPr>
        <p:spPr bwMode="ltGray">
          <a:xfrm>
            <a:off x="2438400" y="1752600"/>
            <a:ext cx="0" cy="14478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24016" name="Group 48"/>
          <p:cNvGrpSpPr>
            <a:grpSpLocks/>
          </p:cNvGrpSpPr>
          <p:nvPr/>
        </p:nvGrpSpPr>
        <p:grpSpPr bwMode="auto">
          <a:xfrm>
            <a:off x="2857500" y="3640138"/>
            <a:ext cx="1733550" cy="396875"/>
            <a:chOff x="1800" y="2293"/>
            <a:chExt cx="1092" cy="250"/>
          </a:xfrm>
        </p:grpSpPr>
        <p:sp>
          <p:nvSpPr>
            <p:cNvPr id="724017" name="Rectangle 49"/>
            <p:cNvSpPr>
              <a:spLocks noChangeArrowheads="1"/>
            </p:cNvSpPr>
            <p:nvPr/>
          </p:nvSpPr>
          <p:spPr bwMode="ltGray">
            <a:xfrm>
              <a:off x="2598" y="2293"/>
              <a:ext cx="29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tx2"/>
                  </a:solidFill>
                </a:rPr>
                <a:t>11</a:t>
              </a:r>
            </a:p>
          </p:txBody>
        </p:sp>
        <p:sp>
          <p:nvSpPr>
            <p:cNvPr id="724018" name="Line 50"/>
            <p:cNvSpPr>
              <a:spLocks noChangeShapeType="1"/>
            </p:cNvSpPr>
            <p:nvPr/>
          </p:nvSpPr>
          <p:spPr bwMode="ltGray">
            <a:xfrm>
              <a:off x="1800" y="2322"/>
              <a:ext cx="1008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4019" name="Text Box 51"/>
            <p:cNvSpPr txBox="1">
              <a:spLocks noChangeArrowheads="1"/>
            </p:cNvSpPr>
            <p:nvPr/>
          </p:nvSpPr>
          <p:spPr bwMode="ltGray">
            <a:xfrm>
              <a:off x="2002" y="2323"/>
              <a:ext cx="67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200" b="0"/>
                <a:t>20.20.123.55</a:t>
              </a:r>
            </a:p>
          </p:txBody>
        </p:sp>
      </p:grpSp>
      <p:grpSp>
        <p:nvGrpSpPr>
          <p:cNvPr id="724020" name="Group 52"/>
          <p:cNvGrpSpPr>
            <a:grpSpLocks/>
          </p:cNvGrpSpPr>
          <p:nvPr/>
        </p:nvGrpSpPr>
        <p:grpSpPr bwMode="auto">
          <a:xfrm>
            <a:off x="2686050" y="3962400"/>
            <a:ext cx="6457950" cy="760413"/>
            <a:chOff x="1692" y="2497"/>
            <a:chExt cx="4068" cy="479"/>
          </a:xfrm>
        </p:grpSpPr>
        <p:pic>
          <p:nvPicPr>
            <p:cNvPr id="724021" name="Picture 53" descr="9872 embedded servers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000" b="60541"/>
            <a:stretch>
              <a:fillRect/>
            </a:stretch>
          </p:blipFill>
          <p:spPr bwMode="ltGray">
            <a:xfrm>
              <a:off x="2694" y="2544"/>
              <a:ext cx="3066" cy="4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24022" name="Rectangle 54"/>
            <p:cNvSpPr>
              <a:spLocks noChangeArrowheads="1"/>
            </p:cNvSpPr>
            <p:nvPr/>
          </p:nvSpPr>
          <p:spPr bwMode="ltGray">
            <a:xfrm>
              <a:off x="3110" y="2775"/>
              <a:ext cx="171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b="0"/>
                <a:t>Akamai Low-Level DNS Servers</a:t>
              </a:r>
            </a:p>
          </p:txBody>
        </p:sp>
        <p:sp>
          <p:nvSpPr>
            <p:cNvPr id="724023" name="Line 55"/>
            <p:cNvSpPr>
              <a:spLocks noChangeShapeType="1"/>
            </p:cNvSpPr>
            <p:nvPr/>
          </p:nvSpPr>
          <p:spPr bwMode="ltGray">
            <a:xfrm>
              <a:off x="1800" y="2713"/>
              <a:ext cx="1008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4024" name="Rectangle 56"/>
            <p:cNvSpPr>
              <a:spLocks noChangeArrowheads="1"/>
            </p:cNvSpPr>
            <p:nvPr/>
          </p:nvSpPr>
          <p:spPr bwMode="ltGray">
            <a:xfrm>
              <a:off x="1692" y="2497"/>
              <a:ext cx="29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tx2"/>
                  </a:solidFill>
                </a:rPr>
                <a:t>12</a:t>
              </a:r>
            </a:p>
          </p:txBody>
        </p:sp>
        <p:sp>
          <p:nvSpPr>
            <p:cNvPr id="724025" name="Text Box 57"/>
            <p:cNvSpPr txBox="1">
              <a:spLocks noChangeArrowheads="1"/>
            </p:cNvSpPr>
            <p:nvPr/>
          </p:nvSpPr>
          <p:spPr bwMode="ltGray">
            <a:xfrm>
              <a:off x="1844" y="2551"/>
              <a:ext cx="93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200" b="0"/>
                <a:t> a212.g.akamai.net</a:t>
              </a:r>
            </a:p>
          </p:txBody>
        </p:sp>
      </p:grpSp>
      <p:grpSp>
        <p:nvGrpSpPr>
          <p:cNvPr id="724026" name="Group 58"/>
          <p:cNvGrpSpPr>
            <a:grpSpLocks/>
          </p:cNvGrpSpPr>
          <p:nvPr/>
        </p:nvGrpSpPr>
        <p:grpSpPr bwMode="auto">
          <a:xfrm>
            <a:off x="2819400" y="4367213"/>
            <a:ext cx="1685925" cy="396875"/>
            <a:chOff x="1776" y="2751"/>
            <a:chExt cx="1062" cy="250"/>
          </a:xfrm>
        </p:grpSpPr>
        <p:grpSp>
          <p:nvGrpSpPr>
            <p:cNvPr id="724027" name="Group 59"/>
            <p:cNvGrpSpPr>
              <a:grpSpLocks/>
            </p:cNvGrpSpPr>
            <p:nvPr/>
          </p:nvGrpSpPr>
          <p:grpSpPr bwMode="auto">
            <a:xfrm>
              <a:off x="1776" y="2784"/>
              <a:ext cx="1056" cy="173"/>
              <a:chOff x="1776" y="2784"/>
              <a:chExt cx="1056" cy="173"/>
            </a:xfrm>
          </p:grpSpPr>
          <p:sp>
            <p:nvSpPr>
              <p:cNvPr id="724028" name="Line 60"/>
              <p:cNvSpPr>
                <a:spLocks noChangeShapeType="1"/>
              </p:cNvSpPr>
              <p:nvPr/>
            </p:nvSpPr>
            <p:spPr bwMode="ltGray">
              <a:xfrm flipV="1">
                <a:off x="1776" y="2784"/>
                <a:ext cx="1056" cy="0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4029" name="Text Box 61"/>
              <p:cNvSpPr txBox="1">
                <a:spLocks noChangeArrowheads="1"/>
              </p:cNvSpPr>
              <p:nvPr/>
            </p:nvSpPr>
            <p:spPr bwMode="ltGray">
              <a:xfrm>
                <a:off x="2013" y="2784"/>
                <a:ext cx="621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200" b="0"/>
                  <a:t>30.30.123.5</a:t>
                </a:r>
              </a:p>
            </p:txBody>
          </p:sp>
        </p:grpSp>
        <p:sp>
          <p:nvSpPr>
            <p:cNvPr id="724030" name="Rectangle 62"/>
            <p:cNvSpPr>
              <a:spLocks noChangeArrowheads="1"/>
            </p:cNvSpPr>
            <p:nvPr/>
          </p:nvSpPr>
          <p:spPr bwMode="ltGray">
            <a:xfrm>
              <a:off x="2544" y="2751"/>
              <a:ext cx="29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tx2"/>
                  </a:solidFill>
                </a:rPr>
                <a:t>13</a:t>
              </a:r>
            </a:p>
          </p:txBody>
        </p:sp>
      </p:grpSp>
      <p:grpSp>
        <p:nvGrpSpPr>
          <p:cNvPr id="724031" name="Group 63"/>
          <p:cNvGrpSpPr>
            <a:grpSpLocks/>
          </p:cNvGrpSpPr>
          <p:nvPr/>
        </p:nvGrpSpPr>
        <p:grpSpPr bwMode="auto">
          <a:xfrm>
            <a:off x="2630488" y="4960938"/>
            <a:ext cx="485775" cy="533400"/>
            <a:chOff x="1657" y="3125"/>
            <a:chExt cx="306" cy="336"/>
          </a:xfrm>
        </p:grpSpPr>
        <p:sp>
          <p:nvSpPr>
            <p:cNvPr id="724032" name="Line 64"/>
            <p:cNvSpPr>
              <a:spLocks noChangeShapeType="1"/>
            </p:cNvSpPr>
            <p:nvPr/>
          </p:nvSpPr>
          <p:spPr bwMode="ltGray">
            <a:xfrm flipV="1">
              <a:off x="1657" y="3191"/>
              <a:ext cx="0" cy="27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4033" name="Rectangle 65"/>
            <p:cNvSpPr>
              <a:spLocks noChangeArrowheads="1"/>
            </p:cNvSpPr>
            <p:nvPr/>
          </p:nvSpPr>
          <p:spPr bwMode="ltGray">
            <a:xfrm>
              <a:off x="1669" y="3125"/>
              <a:ext cx="29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tx2"/>
                  </a:solidFill>
                </a:rPr>
                <a:t>14</a:t>
              </a:r>
            </a:p>
          </p:txBody>
        </p:sp>
      </p:grpSp>
      <p:grpSp>
        <p:nvGrpSpPr>
          <p:cNvPr id="724034" name="Group 66"/>
          <p:cNvGrpSpPr>
            <a:grpSpLocks/>
          </p:cNvGrpSpPr>
          <p:nvPr/>
        </p:nvGrpSpPr>
        <p:grpSpPr bwMode="auto">
          <a:xfrm>
            <a:off x="2133600" y="1295400"/>
            <a:ext cx="3476625" cy="1257300"/>
            <a:chOff x="1344" y="816"/>
            <a:chExt cx="2190" cy="792"/>
          </a:xfrm>
        </p:grpSpPr>
        <p:grpSp>
          <p:nvGrpSpPr>
            <p:cNvPr id="724035" name="Group 67"/>
            <p:cNvGrpSpPr>
              <a:grpSpLocks/>
            </p:cNvGrpSpPr>
            <p:nvPr/>
          </p:nvGrpSpPr>
          <p:grpSpPr bwMode="auto">
            <a:xfrm>
              <a:off x="1344" y="816"/>
              <a:ext cx="1686" cy="792"/>
              <a:chOff x="1344" y="816"/>
              <a:chExt cx="1686" cy="792"/>
            </a:xfrm>
          </p:grpSpPr>
          <p:pic>
            <p:nvPicPr>
              <p:cNvPr id="724036" name="Picture 68" descr="9872 embeddeD internic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1288" t="50746"/>
              <a:stretch>
                <a:fillRect/>
              </a:stretch>
            </p:blipFill>
            <p:spPr bwMode="ltGray">
              <a:xfrm>
                <a:off x="2160" y="816"/>
                <a:ext cx="870" cy="7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724037" name="Group 69"/>
              <p:cNvGrpSpPr>
                <a:grpSpLocks/>
              </p:cNvGrpSpPr>
              <p:nvPr/>
            </p:nvGrpSpPr>
            <p:grpSpPr bwMode="auto">
              <a:xfrm>
                <a:off x="1344" y="883"/>
                <a:ext cx="864" cy="279"/>
                <a:chOff x="1344" y="883"/>
                <a:chExt cx="864" cy="279"/>
              </a:xfrm>
            </p:grpSpPr>
            <p:sp>
              <p:nvSpPr>
                <p:cNvPr id="724038" name="Rectangle 70"/>
                <p:cNvSpPr>
                  <a:spLocks noChangeArrowheads="1"/>
                </p:cNvSpPr>
                <p:nvPr/>
              </p:nvSpPr>
              <p:spPr bwMode="ltGray">
                <a:xfrm>
                  <a:off x="1344" y="912"/>
                  <a:ext cx="205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2000">
                      <a:solidFill>
                        <a:schemeClr val="tx2"/>
                      </a:solidFill>
                    </a:rPr>
                    <a:t>4</a:t>
                  </a:r>
                </a:p>
              </p:txBody>
            </p:sp>
            <p:sp>
              <p:nvSpPr>
                <p:cNvPr id="724039" name="Rectangle 71"/>
                <p:cNvSpPr>
                  <a:spLocks noChangeArrowheads="1"/>
                </p:cNvSpPr>
                <p:nvPr/>
              </p:nvSpPr>
              <p:spPr bwMode="ltGray">
                <a:xfrm>
                  <a:off x="1488" y="883"/>
                  <a:ext cx="468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1200" b="0"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rPr>
                    <a:t>xyz.com</a:t>
                  </a:r>
                </a:p>
              </p:txBody>
            </p:sp>
            <p:sp>
              <p:nvSpPr>
                <p:cNvPr id="724040" name="Freeform 72"/>
                <p:cNvSpPr>
                  <a:spLocks/>
                </p:cNvSpPr>
                <p:nvPr/>
              </p:nvSpPr>
              <p:spPr bwMode="ltGray">
                <a:xfrm>
                  <a:off x="1536" y="1056"/>
                  <a:ext cx="672" cy="48"/>
                </a:xfrm>
                <a:custGeom>
                  <a:avLst/>
                  <a:gdLst>
                    <a:gd name="T0" fmla="*/ 0 w 672"/>
                    <a:gd name="T1" fmla="*/ 1056 h 1056"/>
                    <a:gd name="T2" fmla="*/ 0 w 672"/>
                    <a:gd name="T3" fmla="*/ 0 h 1056"/>
                    <a:gd name="T4" fmla="*/ 672 w 672"/>
                    <a:gd name="T5" fmla="*/ 0 h 10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72" h="1056">
                      <a:moveTo>
                        <a:pt x="0" y="1056"/>
                      </a:moveTo>
                      <a:lnTo>
                        <a:pt x="0" y="0"/>
                      </a:lnTo>
                      <a:lnTo>
                        <a:pt x="672" y="0"/>
                      </a:lnTo>
                    </a:path>
                  </a:pathLst>
                </a:custGeom>
                <a:noFill/>
                <a:ln w="28575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724041" name="Rectangle 73"/>
            <p:cNvSpPr>
              <a:spLocks noChangeArrowheads="1"/>
            </p:cNvSpPr>
            <p:nvPr/>
          </p:nvSpPr>
          <p:spPr bwMode="ltGray">
            <a:xfrm>
              <a:off x="2928" y="893"/>
              <a:ext cx="606" cy="4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b="0"/>
                <a:t>.com  .net</a:t>
              </a:r>
            </a:p>
            <a:p>
              <a:pPr algn="ctr"/>
              <a:r>
                <a:rPr lang="en-US" sz="1400" b="0"/>
                <a:t> Root</a:t>
              </a:r>
              <a:br>
                <a:rPr lang="en-US" sz="1400" b="0"/>
              </a:br>
              <a:r>
                <a:rPr lang="en-US" sz="1400" b="0"/>
                <a:t>(Verisign)</a:t>
              </a:r>
            </a:p>
          </p:txBody>
        </p:sp>
      </p:grpSp>
      <p:grpSp>
        <p:nvGrpSpPr>
          <p:cNvPr id="724042" name="Group 74"/>
          <p:cNvGrpSpPr>
            <a:grpSpLocks/>
          </p:cNvGrpSpPr>
          <p:nvPr/>
        </p:nvGrpSpPr>
        <p:grpSpPr bwMode="auto">
          <a:xfrm>
            <a:off x="2446338" y="1620838"/>
            <a:ext cx="1130300" cy="396875"/>
            <a:chOff x="1541" y="1021"/>
            <a:chExt cx="712" cy="250"/>
          </a:xfrm>
        </p:grpSpPr>
        <p:sp>
          <p:nvSpPr>
            <p:cNvPr id="724043" name="Text Box 75"/>
            <p:cNvSpPr txBox="1">
              <a:spLocks noChangeArrowheads="1"/>
            </p:cNvSpPr>
            <p:nvPr/>
          </p:nvSpPr>
          <p:spPr bwMode="ltGray">
            <a:xfrm>
              <a:off x="1632" y="1075"/>
              <a:ext cx="62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b="0"/>
                <a:t>10.10.123.5</a:t>
              </a:r>
            </a:p>
          </p:txBody>
        </p:sp>
        <p:sp>
          <p:nvSpPr>
            <p:cNvPr id="724044" name="Rectangle 76"/>
            <p:cNvSpPr>
              <a:spLocks noChangeArrowheads="1"/>
            </p:cNvSpPr>
            <p:nvPr/>
          </p:nvSpPr>
          <p:spPr bwMode="ltGray">
            <a:xfrm>
              <a:off x="1541" y="1021"/>
              <a:ext cx="20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5</a:t>
              </a:r>
            </a:p>
          </p:txBody>
        </p:sp>
        <p:sp>
          <p:nvSpPr>
            <p:cNvPr id="724045" name="Line 77"/>
            <p:cNvSpPr>
              <a:spLocks noChangeShapeType="1"/>
            </p:cNvSpPr>
            <p:nvPr/>
          </p:nvSpPr>
          <p:spPr bwMode="ltGray">
            <a:xfrm>
              <a:off x="1670" y="1228"/>
              <a:ext cx="528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24046" name="Group 78"/>
          <p:cNvGrpSpPr>
            <a:grpSpLocks/>
          </p:cNvGrpSpPr>
          <p:nvPr/>
        </p:nvGrpSpPr>
        <p:grpSpPr bwMode="auto">
          <a:xfrm>
            <a:off x="2590800" y="2209800"/>
            <a:ext cx="1027113" cy="912813"/>
            <a:chOff x="1609" y="1489"/>
            <a:chExt cx="647" cy="575"/>
          </a:xfrm>
        </p:grpSpPr>
        <p:sp>
          <p:nvSpPr>
            <p:cNvPr id="724047" name="Text Box 79"/>
            <p:cNvSpPr txBox="1">
              <a:spLocks noChangeArrowheads="1"/>
            </p:cNvSpPr>
            <p:nvPr/>
          </p:nvSpPr>
          <p:spPr bwMode="ltGray">
            <a:xfrm>
              <a:off x="1609" y="1489"/>
              <a:ext cx="58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200" b="0"/>
                <a:t>akamai.net</a:t>
              </a:r>
            </a:p>
          </p:txBody>
        </p:sp>
        <p:sp>
          <p:nvSpPr>
            <p:cNvPr id="724048" name="Rectangle 80"/>
            <p:cNvSpPr>
              <a:spLocks noChangeArrowheads="1"/>
            </p:cNvSpPr>
            <p:nvPr/>
          </p:nvSpPr>
          <p:spPr bwMode="ltGray">
            <a:xfrm>
              <a:off x="1859" y="1574"/>
              <a:ext cx="20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8</a:t>
              </a:r>
            </a:p>
          </p:txBody>
        </p:sp>
        <p:sp>
          <p:nvSpPr>
            <p:cNvPr id="724049" name="Line 81"/>
            <p:cNvSpPr>
              <a:spLocks noChangeShapeType="1"/>
            </p:cNvSpPr>
            <p:nvPr/>
          </p:nvSpPr>
          <p:spPr bwMode="ltGray">
            <a:xfrm flipV="1">
              <a:off x="1728" y="1536"/>
              <a:ext cx="528" cy="52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24050" name="Text Box 82"/>
          <p:cNvSpPr txBox="1">
            <a:spLocks noChangeArrowheads="1"/>
          </p:cNvSpPr>
          <p:nvPr/>
        </p:nvSpPr>
        <p:spPr bwMode="auto">
          <a:xfrm>
            <a:off x="5497513" y="3032125"/>
            <a:ext cx="16652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0">
                <a:solidFill>
                  <a:srgbClr val="FFFF00"/>
                </a:solidFill>
              </a:rPr>
              <a:t>select cluster</a:t>
            </a:r>
          </a:p>
        </p:txBody>
      </p:sp>
      <p:sp>
        <p:nvSpPr>
          <p:cNvPr id="724051" name="Text Box 83"/>
          <p:cNvSpPr txBox="1">
            <a:spLocks noChangeArrowheads="1"/>
          </p:cNvSpPr>
          <p:nvPr/>
        </p:nvSpPr>
        <p:spPr bwMode="auto">
          <a:xfrm>
            <a:off x="4560888" y="4648200"/>
            <a:ext cx="32877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0">
                <a:solidFill>
                  <a:srgbClr val="FFFF00"/>
                </a:solidFill>
              </a:rPr>
              <a:t>select servers within cluster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23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23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23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24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2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724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724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723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24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724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724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723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4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724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724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4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724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724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724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724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4004" grpId="0" animBg="1"/>
      <p:bldP spid="724015" grpId="0" animBg="1"/>
      <p:bldP spid="724050" grpId="0" autoUpdateAnimBg="0"/>
      <p:bldP spid="724051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4274" name="Picture 2" descr="bk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4275" name="Text Box 3"/>
          <p:cNvSpPr txBox="1">
            <a:spLocks noChangeArrowheads="1"/>
          </p:cNvSpPr>
          <p:nvPr/>
        </p:nvSpPr>
        <p:spPr bwMode="auto">
          <a:xfrm>
            <a:off x="4235450" y="6186488"/>
            <a:ext cx="1022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0"/>
              <a:t>Regions</a:t>
            </a:r>
          </a:p>
        </p:txBody>
      </p:sp>
      <p:sp>
        <p:nvSpPr>
          <p:cNvPr id="69427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7924800" cy="1143000"/>
          </a:xfrm>
        </p:spPr>
        <p:txBody>
          <a:bodyPr/>
          <a:lstStyle/>
          <a:p>
            <a:r>
              <a:rPr lang="en-US"/>
              <a:t>Live Streaming Architecture</a:t>
            </a:r>
          </a:p>
        </p:txBody>
      </p:sp>
      <p:graphicFrame>
        <p:nvGraphicFramePr>
          <p:cNvPr id="694277" name="Object 5"/>
          <p:cNvGraphicFramePr>
            <a:graphicFrameLocks noChangeAspect="1"/>
          </p:cNvGraphicFramePr>
          <p:nvPr/>
        </p:nvGraphicFramePr>
        <p:xfrm>
          <a:off x="6248400" y="3276600"/>
          <a:ext cx="1709738" cy="166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4469" name="Image" r:id="rId5" imgW="2541475" imgH="2477939" progId="Photoshop.Image.5">
                  <p:embed/>
                </p:oleObj>
              </mc:Choice>
              <mc:Fallback>
                <p:oleObj name="Image" r:id="rId5" imgW="2541475" imgH="2477939" progId="Photoshop.Image.5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ltGray">
                      <a:xfrm>
                        <a:off x="6248400" y="3276600"/>
                        <a:ext cx="1709738" cy="166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94278" name="Group 6"/>
          <p:cNvGrpSpPr>
            <a:grpSpLocks/>
          </p:cNvGrpSpPr>
          <p:nvPr/>
        </p:nvGrpSpPr>
        <p:grpSpPr bwMode="auto">
          <a:xfrm>
            <a:off x="5346700" y="4005263"/>
            <a:ext cx="977900" cy="336550"/>
            <a:chOff x="3368" y="2523"/>
            <a:chExt cx="616" cy="212"/>
          </a:xfrm>
        </p:grpSpPr>
        <p:sp>
          <p:nvSpPr>
            <p:cNvPr id="694279" name="Text Box 7"/>
            <p:cNvSpPr txBox="1">
              <a:spLocks noChangeArrowheads="1"/>
            </p:cNvSpPr>
            <p:nvPr/>
          </p:nvSpPr>
          <p:spPr bwMode="auto">
            <a:xfrm>
              <a:off x="3368" y="2523"/>
              <a:ext cx="61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1  2  3  4</a:t>
              </a:r>
            </a:p>
          </p:txBody>
        </p:sp>
        <p:sp>
          <p:nvSpPr>
            <p:cNvPr id="694280" name="Oval 8"/>
            <p:cNvSpPr>
              <a:spLocks noChangeArrowheads="1"/>
            </p:cNvSpPr>
            <p:nvPr/>
          </p:nvSpPr>
          <p:spPr bwMode="auto">
            <a:xfrm>
              <a:off x="3384" y="2553"/>
              <a:ext cx="144" cy="144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4281" name="Oval 9"/>
            <p:cNvSpPr>
              <a:spLocks noChangeArrowheads="1"/>
            </p:cNvSpPr>
            <p:nvPr/>
          </p:nvSpPr>
          <p:spPr bwMode="auto">
            <a:xfrm>
              <a:off x="3528" y="2547"/>
              <a:ext cx="144" cy="144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4282" name="Oval 10"/>
            <p:cNvSpPr>
              <a:spLocks noChangeArrowheads="1"/>
            </p:cNvSpPr>
            <p:nvPr/>
          </p:nvSpPr>
          <p:spPr bwMode="auto">
            <a:xfrm>
              <a:off x="3672" y="2553"/>
              <a:ext cx="144" cy="144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4283" name="Oval 11"/>
            <p:cNvSpPr>
              <a:spLocks noChangeArrowheads="1"/>
            </p:cNvSpPr>
            <p:nvPr/>
          </p:nvSpPr>
          <p:spPr bwMode="auto">
            <a:xfrm>
              <a:off x="3822" y="2553"/>
              <a:ext cx="144" cy="144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94284" name="Group 12"/>
          <p:cNvGrpSpPr>
            <a:grpSpLocks/>
          </p:cNvGrpSpPr>
          <p:nvPr/>
        </p:nvGrpSpPr>
        <p:grpSpPr bwMode="auto">
          <a:xfrm>
            <a:off x="4800600" y="1905000"/>
            <a:ext cx="1600200" cy="4419600"/>
            <a:chOff x="3024" y="1200"/>
            <a:chExt cx="1008" cy="2784"/>
          </a:xfrm>
        </p:grpSpPr>
        <p:sp>
          <p:nvSpPr>
            <p:cNvPr id="694285" name="Line 13"/>
            <p:cNvSpPr>
              <a:spLocks noChangeShapeType="1"/>
            </p:cNvSpPr>
            <p:nvPr/>
          </p:nvSpPr>
          <p:spPr bwMode="auto">
            <a:xfrm flipV="1">
              <a:off x="3024" y="1200"/>
              <a:ext cx="9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4286" name="Line 14"/>
            <p:cNvSpPr>
              <a:spLocks noChangeShapeType="1"/>
            </p:cNvSpPr>
            <p:nvPr/>
          </p:nvSpPr>
          <p:spPr bwMode="auto">
            <a:xfrm>
              <a:off x="3408" y="2715"/>
              <a:ext cx="6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94287" name="Group 15"/>
            <p:cNvGrpSpPr>
              <a:grpSpLocks/>
            </p:cNvGrpSpPr>
            <p:nvPr/>
          </p:nvGrpSpPr>
          <p:grpSpPr bwMode="auto">
            <a:xfrm>
              <a:off x="3216" y="2064"/>
              <a:ext cx="528" cy="384"/>
              <a:chOff x="3216" y="2064"/>
              <a:chExt cx="528" cy="384"/>
            </a:xfrm>
          </p:grpSpPr>
          <p:sp>
            <p:nvSpPr>
              <p:cNvPr id="694288" name="Line 16"/>
              <p:cNvSpPr>
                <a:spLocks noChangeShapeType="1"/>
              </p:cNvSpPr>
              <p:nvPr/>
            </p:nvSpPr>
            <p:spPr bwMode="auto">
              <a:xfrm flipV="1">
                <a:off x="3312" y="2304"/>
                <a:ext cx="432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4289" name="Line 17"/>
              <p:cNvSpPr>
                <a:spLocks noChangeShapeType="1"/>
              </p:cNvSpPr>
              <p:nvPr/>
            </p:nvSpPr>
            <p:spPr bwMode="auto">
              <a:xfrm flipV="1">
                <a:off x="3264" y="2158"/>
                <a:ext cx="336" cy="19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4290" name="Line 18"/>
              <p:cNvSpPr>
                <a:spLocks noChangeShapeType="1"/>
              </p:cNvSpPr>
              <p:nvPr/>
            </p:nvSpPr>
            <p:spPr bwMode="auto">
              <a:xfrm flipV="1">
                <a:off x="3216" y="2064"/>
                <a:ext cx="24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94291" name="Group 19"/>
            <p:cNvGrpSpPr>
              <a:grpSpLocks/>
            </p:cNvGrpSpPr>
            <p:nvPr/>
          </p:nvGrpSpPr>
          <p:grpSpPr bwMode="auto">
            <a:xfrm flipV="1">
              <a:off x="3264" y="2784"/>
              <a:ext cx="528" cy="384"/>
              <a:chOff x="3216" y="2064"/>
              <a:chExt cx="528" cy="384"/>
            </a:xfrm>
          </p:grpSpPr>
          <p:sp>
            <p:nvSpPr>
              <p:cNvPr id="694292" name="Line 20"/>
              <p:cNvSpPr>
                <a:spLocks noChangeShapeType="1"/>
              </p:cNvSpPr>
              <p:nvPr/>
            </p:nvSpPr>
            <p:spPr bwMode="auto">
              <a:xfrm flipV="1">
                <a:off x="3312" y="2304"/>
                <a:ext cx="432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4293" name="Line 21"/>
              <p:cNvSpPr>
                <a:spLocks noChangeShapeType="1"/>
              </p:cNvSpPr>
              <p:nvPr/>
            </p:nvSpPr>
            <p:spPr bwMode="auto">
              <a:xfrm flipV="1">
                <a:off x="3264" y="2158"/>
                <a:ext cx="336" cy="19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4294" name="Line 22"/>
              <p:cNvSpPr>
                <a:spLocks noChangeShapeType="1"/>
              </p:cNvSpPr>
              <p:nvPr/>
            </p:nvSpPr>
            <p:spPr bwMode="auto">
              <a:xfrm flipV="1">
                <a:off x="3216" y="2064"/>
                <a:ext cx="24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94295" name="Group 23"/>
            <p:cNvGrpSpPr>
              <a:grpSpLocks/>
            </p:cNvGrpSpPr>
            <p:nvPr/>
          </p:nvGrpSpPr>
          <p:grpSpPr bwMode="auto">
            <a:xfrm>
              <a:off x="3216" y="1248"/>
              <a:ext cx="528" cy="384"/>
              <a:chOff x="3216" y="2064"/>
              <a:chExt cx="528" cy="384"/>
            </a:xfrm>
          </p:grpSpPr>
          <p:sp>
            <p:nvSpPr>
              <p:cNvPr id="694296" name="Line 24"/>
              <p:cNvSpPr>
                <a:spLocks noChangeShapeType="1"/>
              </p:cNvSpPr>
              <p:nvPr/>
            </p:nvSpPr>
            <p:spPr bwMode="auto">
              <a:xfrm flipV="1">
                <a:off x="3312" y="2304"/>
                <a:ext cx="432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4297" name="Line 25"/>
              <p:cNvSpPr>
                <a:spLocks noChangeShapeType="1"/>
              </p:cNvSpPr>
              <p:nvPr/>
            </p:nvSpPr>
            <p:spPr bwMode="auto">
              <a:xfrm flipV="1">
                <a:off x="3264" y="2158"/>
                <a:ext cx="336" cy="19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4298" name="Line 26"/>
              <p:cNvSpPr>
                <a:spLocks noChangeShapeType="1"/>
              </p:cNvSpPr>
              <p:nvPr/>
            </p:nvSpPr>
            <p:spPr bwMode="auto">
              <a:xfrm flipV="1">
                <a:off x="3216" y="2064"/>
                <a:ext cx="24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94299" name="Line 27"/>
            <p:cNvSpPr>
              <a:spLocks noChangeShapeType="1"/>
            </p:cNvSpPr>
            <p:nvPr/>
          </p:nvSpPr>
          <p:spPr bwMode="auto">
            <a:xfrm>
              <a:off x="3312" y="1728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4300" name="Line 28"/>
            <p:cNvSpPr>
              <a:spLocks noChangeShapeType="1"/>
            </p:cNvSpPr>
            <p:nvPr/>
          </p:nvSpPr>
          <p:spPr bwMode="auto">
            <a:xfrm flipV="1">
              <a:off x="3120" y="1200"/>
              <a:ext cx="167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94301" name="Group 29"/>
            <p:cNvGrpSpPr>
              <a:grpSpLocks/>
            </p:cNvGrpSpPr>
            <p:nvPr/>
          </p:nvGrpSpPr>
          <p:grpSpPr bwMode="auto">
            <a:xfrm flipV="1">
              <a:off x="3264" y="3600"/>
              <a:ext cx="528" cy="384"/>
              <a:chOff x="3216" y="2064"/>
              <a:chExt cx="528" cy="384"/>
            </a:xfrm>
          </p:grpSpPr>
          <p:sp>
            <p:nvSpPr>
              <p:cNvPr id="694302" name="Line 30"/>
              <p:cNvSpPr>
                <a:spLocks noChangeShapeType="1"/>
              </p:cNvSpPr>
              <p:nvPr/>
            </p:nvSpPr>
            <p:spPr bwMode="auto">
              <a:xfrm flipV="1">
                <a:off x="3312" y="2304"/>
                <a:ext cx="432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4303" name="Line 31"/>
              <p:cNvSpPr>
                <a:spLocks noChangeShapeType="1"/>
              </p:cNvSpPr>
              <p:nvPr/>
            </p:nvSpPr>
            <p:spPr bwMode="auto">
              <a:xfrm flipV="1">
                <a:off x="3264" y="2158"/>
                <a:ext cx="336" cy="19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4304" name="Line 32"/>
              <p:cNvSpPr>
                <a:spLocks noChangeShapeType="1"/>
              </p:cNvSpPr>
              <p:nvPr/>
            </p:nvSpPr>
            <p:spPr bwMode="auto">
              <a:xfrm flipV="1">
                <a:off x="3216" y="2064"/>
                <a:ext cx="24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94305" name="Line 33"/>
            <p:cNvSpPr>
              <a:spLocks noChangeShapeType="1"/>
            </p:cNvSpPr>
            <p:nvPr/>
          </p:nvSpPr>
          <p:spPr bwMode="auto">
            <a:xfrm flipV="1">
              <a:off x="3360" y="3504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94306" name="Group 34"/>
          <p:cNvGrpSpPr>
            <a:grpSpLocks/>
          </p:cNvGrpSpPr>
          <p:nvPr/>
        </p:nvGrpSpPr>
        <p:grpSpPr bwMode="auto">
          <a:xfrm>
            <a:off x="2755900" y="1423988"/>
            <a:ext cx="977900" cy="457200"/>
            <a:chOff x="1736" y="897"/>
            <a:chExt cx="616" cy="288"/>
          </a:xfrm>
        </p:grpSpPr>
        <p:sp>
          <p:nvSpPr>
            <p:cNvPr id="694307" name="Text Box 35"/>
            <p:cNvSpPr txBox="1">
              <a:spLocks noChangeArrowheads="1"/>
            </p:cNvSpPr>
            <p:nvPr/>
          </p:nvSpPr>
          <p:spPr bwMode="auto">
            <a:xfrm>
              <a:off x="1736" y="951"/>
              <a:ext cx="61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</a:t>
              </a:r>
              <a:r>
                <a:rPr lang="en-US" sz="1600" b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 </a:t>
              </a:r>
              <a:r>
                <a:rPr lang="en-US" sz="1600" b="0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</a:t>
              </a:r>
              <a:r>
                <a:rPr lang="en-US" sz="1600" b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 3  </a:t>
              </a:r>
              <a:r>
                <a:rPr lang="en-US" sz="16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4</a:t>
              </a:r>
            </a:p>
          </p:txBody>
        </p:sp>
        <p:sp>
          <p:nvSpPr>
            <p:cNvPr id="694308" name="Oval 36"/>
            <p:cNvSpPr>
              <a:spLocks noChangeArrowheads="1"/>
            </p:cNvSpPr>
            <p:nvPr/>
          </p:nvSpPr>
          <p:spPr bwMode="auto">
            <a:xfrm>
              <a:off x="1758" y="987"/>
              <a:ext cx="144" cy="144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4309" name="Oval 37"/>
            <p:cNvSpPr>
              <a:spLocks noChangeArrowheads="1"/>
            </p:cNvSpPr>
            <p:nvPr/>
          </p:nvSpPr>
          <p:spPr bwMode="auto">
            <a:xfrm>
              <a:off x="2190" y="987"/>
              <a:ext cx="144" cy="144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4310" name="Text Box 38"/>
            <p:cNvSpPr txBox="1">
              <a:spLocks noChangeArrowheads="1"/>
            </p:cNvSpPr>
            <p:nvPr/>
          </p:nvSpPr>
          <p:spPr bwMode="auto">
            <a:xfrm>
              <a:off x="1866" y="897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0">
                  <a:solidFill>
                    <a:srgbClr val="E82C06"/>
                  </a:solidFill>
                </a:rPr>
                <a:t>x</a:t>
              </a:r>
            </a:p>
          </p:txBody>
        </p:sp>
      </p:grpSp>
      <p:grpSp>
        <p:nvGrpSpPr>
          <p:cNvPr id="694311" name="Group 39"/>
          <p:cNvGrpSpPr>
            <a:grpSpLocks/>
          </p:cNvGrpSpPr>
          <p:nvPr/>
        </p:nvGrpSpPr>
        <p:grpSpPr bwMode="auto">
          <a:xfrm>
            <a:off x="2832100" y="3697288"/>
            <a:ext cx="977900" cy="336550"/>
            <a:chOff x="1784" y="2329"/>
            <a:chExt cx="616" cy="212"/>
          </a:xfrm>
        </p:grpSpPr>
        <p:sp>
          <p:nvSpPr>
            <p:cNvPr id="694312" name="Text Box 40"/>
            <p:cNvSpPr txBox="1">
              <a:spLocks noChangeArrowheads="1"/>
            </p:cNvSpPr>
            <p:nvPr/>
          </p:nvSpPr>
          <p:spPr bwMode="auto">
            <a:xfrm>
              <a:off x="1784" y="2329"/>
              <a:ext cx="61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1  2  </a:t>
              </a:r>
              <a:r>
                <a:rPr lang="en-US" sz="16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3</a:t>
              </a:r>
              <a:r>
                <a:rPr lang="en-US" sz="1600" b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 4</a:t>
              </a:r>
            </a:p>
          </p:txBody>
        </p:sp>
        <p:sp>
          <p:nvSpPr>
            <p:cNvPr id="694313" name="Oval 41"/>
            <p:cNvSpPr>
              <a:spLocks noChangeArrowheads="1"/>
            </p:cNvSpPr>
            <p:nvPr/>
          </p:nvSpPr>
          <p:spPr bwMode="auto">
            <a:xfrm>
              <a:off x="2094" y="2359"/>
              <a:ext cx="144" cy="144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94314" name="Group 42"/>
          <p:cNvGrpSpPr>
            <a:grpSpLocks/>
          </p:cNvGrpSpPr>
          <p:nvPr/>
        </p:nvGrpSpPr>
        <p:grpSpPr bwMode="auto">
          <a:xfrm>
            <a:off x="2819400" y="4495800"/>
            <a:ext cx="1025525" cy="381000"/>
            <a:chOff x="1776" y="2832"/>
            <a:chExt cx="646" cy="240"/>
          </a:xfrm>
        </p:grpSpPr>
        <p:sp>
          <p:nvSpPr>
            <p:cNvPr id="694315" name="Text Box 43"/>
            <p:cNvSpPr txBox="1">
              <a:spLocks noChangeArrowheads="1"/>
            </p:cNvSpPr>
            <p:nvPr/>
          </p:nvSpPr>
          <p:spPr bwMode="auto">
            <a:xfrm>
              <a:off x="1779" y="2851"/>
              <a:ext cx="61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0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1  2  3  4</a:t>
              </a:r>
            </a:p>
          </p:txBody>
        </p:sp>
        <p:sp>
          <p:nvSpPr>
            <p:cNvPr id="694316" name="Text Box 44"/>
            <p:cNvSpPr txBox="1">
              <a:spLocks noChangeArrowheads="1"/>
            </p:cNvSpPr>
            <p:nvPr/>
          </p:nvSpPr>
          <p:spPr bwMode="auto">
            <a:xfrm>
              <a:off x="1776" y="2832"/>
              <a:ext cx="646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900" b="0">
                  <a:solidFill>
                    <a:srgbClr val="E82C06"/>
                  </a:solidFill>
                </a:rPr>
                <a:t>X X X X</a:t>
              </a:r>
            </a:p>
          </p:txBody>
        </p:sp>
      </p:grpSp>
      <p:grpSp>
        <p:nvGrpSpPr>
          <p:cNvPr id="694317" name="Group 45"/>
          <p:cNvGrpSpPr>
            <a:grpSpLocks/>
          </p:cNvGrpSpPr>
          <p:nvPr/>
        </p:nvGrpSpPr>
        <p:grpSpPr bwMode="auto">
          <a:xfrm>
            <a:off x="2819400" y="5138738"/>
            <a:ext cx="990600" cy="457200"/>
            <a:chOff x="1776" y="3237"/>
            <a:chExt cx="624" cy="288"/>
          </a:xfrm>
        </p:grpSpPr>
        <p:sp>
          <p:nvSpPr>
            <p:cNvPr id="694318" name="Text Box 46"/>
            <p:cNvSpPr txBox="1">
              <a:spLocks noChangeArrowheads="1"/>
            </p:cNvSpPr>
            <p:nvPr/>
          </p:nvSpPr>
          <p:spPr bwMode="auto">
            <a:xfrm>
              <a:off x="1784" y="3303"/>
              <a:ext cx="61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0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</a:t>
              </a:r>
              <a:r>
                <a:rPr lang="en-US" sz="1600" b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 </a:t>
              </a:r>
              <a:r>
                <a:rPr lang="en-US" sz="16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</a:t>
              </a:r>
              <a:r>
                <a:rPr lang="en-US" sz="1600" b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 3  4</a:t>
              </a:r>
            </a:p>
          </p:txBody>
        </p:sp>
        <p:sp>
          <p:nvSpPr>
            <p:cNvPr id="694319" name="Text Box 47"/>
            <p:cNvSpPr txBox="1">
              <a:spLocks noChangeArrowheads="1"/>
            </p:cNvSpPr>
            <p:nvPr/>
          </p:nvSpPr>
          <p:spPr bwMode="auto">
            <a:xfrm>
              <a:off x="1776" y="3237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0">
                  <a:solidFill>
                    <a:srgbClr val="E82C06"/>
                  </a:solidFill>
                </a:rPr>
                <a:t>x</a:t>
              </a:r>
            </a:p>
          </p:txBody>
        </p:sp>
        <p:sp>
          <p:nvSpPr>
            <p:cNvPr id="694320" name="Oval 48"/>
            <p:cNvSpPr>
              <a:spLocks noChangeArrowheads="1"/>
            </p:cNvSpPr>
            <p:nvPr/>
          </p:nvSpPr>
          <p:spPr bwMode="auto">
            <a:xfrm>
              <a:off x="1950" y="3327"/>
              <a:ext cx="144" cy="144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94321" name="Group 49"/>
          <p:cNvGrpSpPr>
            <a:grpSpLocks/>
          </p:cNvGrpSpPr>
          <p:nvPr/>
        </p:nvGrpSpPr>
        <p:grpSpPr bwMode="auto">
          <a:xfrm>
            <a:off x="2057400" y="1828800"/>
            <a:ext cx="3192463" cy="4125913"/>
            <a:chOff x="1296" y="1152"/>
            <a:chExt cx="2011" cy="2599"/>
          </a:xfrm>
        </p:grpSpPr>
        <p:sp>
          <p:nvSpPr>
            <p:cNvPr id="694322" name="Line 50"/>
            <p:cNvSpPr>
              <a:spLocks noChangeShapeType="1"/>
            </p:cNvSpPr>
            <p:nvPr/>
          </p:nvSpPr>
          <p:spPr bwMode="ltGray">
            <a:xfrm>
              <a:off x="1296" y="1152"/>
              <a:ext cx="11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694323" name="Object 51"/>
            <p:cNvGraphicFramePr>
              <a:graphicFrameLocks noChangeAspect="1"/>
            </p:cNvGraphicFramePr>
            <p:nvPr/>
          </p:nvGraphicFramePr>
          <p:xfrm>
            <a:off x="2498" y="1432"/>
            <a:ext cx="809" cy="7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94470" name="Image" r:id="rId7" imgW="1753618" imgH="1651959" progId="Photoshop.Image.5">
                    <p:embed/>
                  </p:oleObj>
                </mc:Choice>
                <mc:Fallback>
                  <p:oleObj name="Image" r:id="rId7" imgW="1753618" imgH="1651959" progId="Photoshop.Image.5">
                    <p:embed/>
                    <p:pic>
                      <p:nvPicPr>
                        <p:cNvPr id="0" name="Object 5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ltGray">
                        <a:xfrm>
                          <a:off x="2498" y="1432"/>
                          <a:ext cx="809" cy="7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94324" name="Object 52"/>
            <p:cNvGraphicFramePr>
              <a:graphicFrameLocks noChangeAspect="1"/>
            </p:cNvGraphicFramePr>
            <p:nvPr/>
          </p:nvGraphicFramePr>
          <p:xfrm>
            <a:off x="2498" y="2195"/>
            <a:ext cx="809" cy="7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94471" name="Image" r:id="rId9" imgW="1753618" imgH="1651959" progId="Photoshop.Image.5">
                    <p:embed/>
                  </p:oleObj>
                </mc:Choice>
                <mc:Fallback>
                  <p:oleObj name="Image" r:id="rId9" imgW="1753618" imgH="1651959" progId="Photoshop.Image.5">
                    <p:embed/>
                    <p:pic>
                      <p:nvPicPr>
                        <p:cNvPr id="0" name="Object 5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ltGray">
                        <a:xfrm>
                          <a:off x="2498" y="2195"/>
                          <a:ext cx="809" cy="7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94325" name="Object 53"/>
            <p:cNvGraphicFramePr>
              <a:graphicFrameLocks noChangeAspect="1"/>
            </p:cNvGraphicFramePr>
            <p:nvPr/>
          </p:nvGraphicFramePr>
          <p:xfrm>
            <a:off x="2498" y="2989"/>
            <a:ext cx="809" cy="7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94472" name="Image" r:id="rId10" imgW="1753618" imgH="1651959" progId="Photoshop.Image.5">
                    <p:embed/>
                  </p:oleObj>
                </mc:Choice>
                <mc:Fallback>
                  <p:oleObj name="Image" r:id="rId10" imgW="1753618" imgH="1651959" progId="Photoshop.Image.5">
                    <p:embed/>
                    <p:pic>
                      <p:nvPicPr>
                        <p:cNvPr id="0" name="Object 5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ltGray">
                        <a:xfrm>
                          <a:off x="2498" y="2989"/>
                          <a:ext cx="809" cy="7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94326" name="Freeform 54"/>
            <p:cNvSpPr>
              <a:spLocks/>
            </p:cNvSpPr>
            <p:nvPr/>
          </p:nvSpPr>
          <p:spPr bwMode="ltGray">
            <a:xfrm flipV="1">
              <a:off x="1770" y="2880"/>
              <a:ext cx="734" cy="603"/>
            </a:xfrm>
            <a:custGeom>
              <a:avLst/>
              <a:gdLst>
                <a:gd name="T0" fmla="*/ 0 w 816"/>
                <a:gd name="T1" fmla="*/ 0 h 480"/>
                <a:gd name="T2" fmla="*/ 720 w 816"/>
                <a:gd name="T3" fmla="*/ 0 h 480"/>
                <a:gd name="T4" fmla="*/ 720 w 816"/>
                <a:gd name="T5" fmla="*/ 480 h 480"/>
                <a:gd name="T6" fmla="*/ 816 w 816"/>
                <a:gd name="T7" fmla="*/ 48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6" h="480">
                  <a:moveTo>
                    <a:pt x="0" y="0"/>
                  </a:moveTo>
                  <a:lnTo>
                    <a:pt x="720" y="0"/>
                  </a:lnTo>
                  <a:lnTo>
                    <a:pt x="720" y="480"/>
                  </a:lnTo>
                  <a:lnTo>
                    <a:pt x="816" y="48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4327" name="Line 55"/>
            <p:cNvSpPr>
              <a:spLocks noChangeShapeType="1"/>
            </p:cNvSpPr>
            <p:nvPr/>
          </p:nvSpPr>
          <p:spPr bwMode="ltGray">
            <a:xfrm flipV="1">
              <a:off x="2400" y="1152"/>
              <a:ext cx="0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4328" name="Freeform 56"/>
            <p:cNvSpPr>
              <a:spLocks/>
            </p:cNvSpPr>
            <p:nvPr/>
          </p:nvSpPr>
          <p:spPr bwMode="ltGray">
            <a:xfrm flipV="1">
              <a:off x="1776" y="2826"/>
              <a:ext cx="686" cy="204"/>
            </a:xfrm>
            <a:custGeom>
              <a:avLst/>
              <a:gdLst>
                <a:gd name="T0" fmla="*/ 0 w 816"/>
                <a:gd name="T1" fmla="*/ 0 h 480"/>
                <a:gd name="T2" fmla="*/ 720 w 816"/>
                <a:gd name="T3" fmla="*/ 0 h 480"/>
                <a:gd name="T4" fmla="*/ 720 w 816"/>
                <a:gd name="T5" fmla="*/ 480 h 480"/>
                <a:gd name="T6" fmla="*/ 816 w 816"/>
                <a:gd name="T7" fmla="*/ 48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6" h="480">
                  <a:moveTo>
                    <a:pt x="0" y="0"/>
                  </a:moveTo>
                  <a:lnTo>
                    <a:pt x="720" y="0"/>
                  </a:lnTo>
                  <a:lnTo>
                    <a:pt x="720" y="480"/>
                  </a:lnTo>
                  <a:lnTo>
                    <a:pt x="816" y="48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4329" name="Line 57"/>
            <p:cNvSpPr>
              <a:spLocks noChangeShapeType="1"/>
            </p:cNvSpPr>
            <p:nvPr/>
          </p:nvSpPr>
          <p:spPr bwMode="ltGray">
            <a:xfrm>
              <a:off x="2400" y="2826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4330" name="Line 58"/>
            <p:cNvSpPr>
              <a:spLocks noChangeShapeType="1"/>
            </p:cNvSpPr>
            <p:nvPr/>
          </p:nvSpPr>
          <p:spPr bwMode="ltGray">
            <a:xfrm>
              <a:off x="2448" y="2880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4331" name="Text Box 59"/>
            <p:cNvSpPr txBox="1">
              <a:spLocks noChangeArrowheads="1"/>
            </p:cNvSpPr>
            <p:nvPr/>
          </p:nvSpPr>
          <p:spPr bwMode="ltGray">
            <a:xfrm>
              <a:off x="2391" y="1152"/>
              <a:ext cx="633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600" b="0"/>
                <a:t>Satellite</a:t>
              </a:r>
            </a:p>
            <a:p>
              <a:pPr algn="ctr">
                <a:lnSpc>
                  <a:spcPct val="90000"/>
                </a:lnSpc>
              </a:pPr>
              <a:r>
                <a:rPr lang="en-US" sz="1600" b="0"/>
                <a:t>Downlink</a:t>
              </a:r>
            </a:p>
          </p:txBody>
        </p:sp>
        <p:sp>
          <p:nvSpPr>
            <p:cNvPr id="694332" name="Line 60"/>
            <p:cNvSpPr>
              <a:spLocks noChangeShapeType="1"/>
            </p:cNvSpPr>
            <p:nvPr/>
          </p:nvSpPr>
          <p:spPr bwMode="ltGray">
            <a:xfrm>
              <a:off x="2400" y="230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4333" name="Freeform 61"/>
            <p:cNvSpPr>
              <a:spLocks/>
            </p:cNvSpPr>
            <p:nvPr/>
          </p:nvSpPr>
          <p:spPr bwMode="ltGray">
            <a:xfrm>
              <a:off x="1776" y="2544"/>
              <a:ext cx="690" cy="240"/>
            </a:xfrm>
            <a:custGeom>
              <a:avLst/>
              <a:gdLst>
                <a:gd name="T0" fmla="*/ 0 w 816"/>
                <a:gd name="T1" fmla="*/ 0 h 480"/>
                <a:gd name="T2" fmla="*/ 720 w 816"/>
                <a:gd name="T3" fmla="*/ 0 h 480"/>
                <a:gd name="T4" fmla="*/ 720 w 816"/>
                <a:gd name="T5" fmla="*/ 480 h 480"/>
                <a:gd name="T6" fmla="*/ 816 w 816"/>
                <a:gd name="T7" fmla="*/ 48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6" h="480">
                  <a:moveTo>
                    <a:pt x="0" y="0"/>
                  </a:moveTo>
                  <a:lnTo>
                    <a:pt x="720" y="0"/>
                  </a:lnTo>
                  <a:lnTo>
                    <a:pt x="720" y="480"/>
                  </a:lnTo>
                  <a:lnTo>
                    <a:pt x="816" y="48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4334" name="Line 62"/>
            <p:cNvSpPr>
              <a:spLocks noChangeShapeType="1"/>
            </p:cNvSpPr>
            <p:nvPr/>
          </p:nvSpPr>
          <p:spPr bwMode="ltGray">
            <a:xfrm>
              <a:off x="2448" y="278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94335" name="Group 63"/>
          <p:cNvGrpSpPr>
            <a:grpSpLocks/>
          </p:cNvGrpSpPr>
          <p:nvPr/>
        </p:nvGrpSpPr>
        <p:grpSpPr bwMode="auto">
          <a:xfrm>
            <a:off x="838200" y="3994150"/>
            <a:ext cx="1219200" cy="1252538"/>
            <a:chOff x="528" y="2516"/>
            <a:chExt cx="768" cy="789"/>
          </a:xfrm>
        </p:grpSpPr>
        <p:graphicFrame>
          <p:nvGraphicFramePr>
            <p:cNvPr id="694336" name="Object 64"/>
            <p:cNvGraphicFramePr>
              <a:graphicFrameLocks noChangeAspect="1"/>
            </p:cNvGraphicFramePr>
            <p:nvPr/>
          </p:nvGraphicFramePr>
          <p:xfrm>
            <a:off x="822" y="2516"/>
            <a:ext cx="332" cy="3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94473" name="Image" r:id="rId11" imgW="724321" imgH="851094" progId="Photoshop.Image.5">
                    <p:embed/>
                  </p:oleObj>
                </mc:Choice>
                <mc:Fallback>
                  <p:oleObj name="Image" r:id="rId11" imgW="724321" imgH="851094" progId="Photoshop.Image.5">
                    <p:embed/>
                    <p:pic>
                      <p:nvPicPr>
                        <p:cNvPr id="0" name="Object 6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ltGray">
                        <a:xfrm>
                          <a:off x="822" y="2516"/>
                          <a:ext cx="332" cy="39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94337" name="Text Box 65"/>
            <p:cNvSpPr txBox="1">
              <a:spLocks noChangeArrowheads="1"/>
            </p:cNvSpPr>
            <p:nvPr/>
          </p:nvSpPr>
          <p:spPr bwMode="ltGray">
            <a:xfrm>
              <a:off x="624" y="2901"/>
              <a:ext cx="67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1800" b="0"/>
                <a:t>Entry Point</a:t>
              </a:r>
            </a:p>
          </p:txBody>
        </p:sp>
        <p:sp>
          <p:nvSpPr>
            <p:cNvPr id="694338" name="Line 66"/>
            <p:cNvSpPr>
              <a:spLocks noChangeShapeType="1"/>
            </p:cNvSpPr>
            <p:nvPr/>
          </p:nvSpPr>
          <p:spPr bwMode="ltGray">
            <a:xfrm>
              <a:off x="528" y="2736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94339" name="Group 67"/>
          <p:cNvGrpSpPr>
            <a:grpSpLocks/>
          </p:cNvGrpSpPr>
          <p:nvPr/>
        </p:nvGrpSpPr>
        <p:grpSpPr bwMode="auto">
          <a:xfrm>
            <a:off x="1143000" y="1600200"/>
            <a:ext cx="1371600" cy="1447800"/>
            <a:chOff x="720" y="1008"/>
            <a:chExt cx="864" cy="912"/>
          </a:xfrm>
        </p:grpSpPr>
        <p:sp>
          <p:nvSpPr>
            <p:cNvPr id="694340" name="Freeform 68"/>
            <p:cNvSpPr>
              <a:spLocks/>
            </p:cNvSpPr>
            <p:nvPr/>
          </p:nvSpPr>
          <p:spPr bwMode="ltGray">
            <a:xfrm>
              <a:off x="1296" y="1248"/>
              <a:ext cx="288" cy="672"/>
            </a:xfrm>
            <a:custGeom>
              <a:avLst/>
              <a:gdLst>
                <a:gd name="T0" fmla="*/ 0 w 1056"/>
                <a:gd name="T1" fmla="*/ 0 h 816"/>
                <a:gd name="T2" fmla="*/ 1056 w 1056"/>
                <a:gd name="T3" fmla="*/ 0 h 816"/>
                <a:gd name="T4" fmla="*/ 1056 w 1056"/>
                <a:gd name="T5" fmla="*/ 816 h 8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6" h="816">
                  <a:moveTo>
                    <a:pt x="0" y="0"/>
                  </a:moveTo>
                  <a:lnTo>
                    <a:pt x="1056" y="0"/>
                  </a:lnTo>
                  <a:lnTo>
                    <a:pt x="1056" y="816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4341" name="Text Box 69"/>
            <p:cNvSpPr txBox="1">
              <a:spLocks noChangeArrowheads="1"/>
            </p:cNvSpPr>
            <p:nvPr/>
          </p:nvSpPr>
          <p:spPr bwMode="ltGray">
            <a:xfrm>
              <a:off x="720" y="1502"/>
              <a:ext cx="628" cy="3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800" b="0"/>
                <a:t>Satellite</a:t>
              </a:r>
            </a:p>
            <a:p>
              <a:pPr algn="ctr">
                <a:lnSpc>
                  <a:spcPct val="90000"/>
                </a:lnSpc>
              </a:pPr>
              <a:r>
                <a:rPr lang="en-US" sz="1800" b="0"/>
                <a:t>Uplink</a:t>
              </a:r>
            </a:p>
          </p:txBody>
        </p:sp>
        <p:graphicFrame>
          <p:nvGraphicFramePr>
            <p:cNvPr id="694342" name="Object 70"/>
            <p:cNvGraphicFramePr>
              <a:graphicFrameLocks noChangeAspect="1"/>
            </p:cNvGraphicFramePr>
            <p:nvPr/>
          </p:nvGraphicFramePr>
          <p:xfrm>
            <a:off x="720" y="1008"/>
            <a:ext cx="574" cy="5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94474" name="Image" r:id="rId13" imgW="1194493" imgH="1054340" progId="Photoshop.Image.5">
                    <p:embed/>
                  </p:oleObj>
                </mc:Choice>
                <mc:Fallback>
                  <p:oleObj name="Image" r:id="rId13" imgW="1194493" imgH="1054340" progId="Photoshop.Image.5">
                    <p:embed/>
                    <p:pic>
                      <p:nvPicPr>
                        <p:cNvPr id="0" name="Object 7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ltGray">
                        <a:xfrm>
                          <a:off x="720" y="1008"/>
                          <a:ext cx="574" cy="50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94343" name="Group 71"/>
          <p:cNvGrpSpPr>
            <a:grpSpLocks/>
          </p:cNvGrpSpPr>
          <p:nvPr/>
        </p:nvGrpSpPr>
        <p:grpSpPr bwMode="auto">
          <a:xfrm>
            <a:off x="1524000" y="2978150"/>
            <a:ext cx="1657350" cy="3335338"/>
            <a:chOff x="960" y="1876"/>
            <a:chExt cx="1044" cy="2101"/>
          </a:xfrm>
        </p:grpSpPr>
        <p:sp>
          <p:nvSpPr>
            <p:cNvPr id="694344" name="Text Box 72"/>
            <p:cNvSpPr txBox="1">
              <a:spLocks noChangeArrowheads="1"/>
            </p:cNvSpPr>
            <p:nvPr/>
          </p:nvSpPr>
          <p:spPr bwMode="ltGray">
            <a:xfrm>
              <a:off x="1140" y="3573"/>
              <a:ext cx="86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1800" b="0"/>
                <a:t>Top-level reflectors</a:t>
              </a:r>
            </a:p>
          </p:txBody>
        </p:sp>
        <p:graphicFrame>
          <p:nvGraphicFramePr>
            <p:cNvPr id="694345" name="Object 73"/>
            <p:cNvGraphicFramePr>
              <a:graphicFrameLocks noChangeAspect="1"/>
            </p:cNvGraphicFramePr>
            <p:nvPr/>
          </p:nvGraphicFramePr>
          <p:xfrm>
            <a:off x="1430" y="1876"/>
            <a:ext cx="332" cy="3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94475" name="Image" r:id="rId15" imgW="724321" imgH="851094" progId="Photoshop.Image.5">
                    <p:embed/>
                  </p:oleObj>
                </mc:Choice>
                <mc:Fallback>
                  <p:oleObj name="Image" r:id="rId15" imgW="724321" imgH="851094" progId="Photoshop.Image.5">
                    <p:embed/>
                    <p:pic>
                      <p:nvPicPr>
                        <p:cNvPr id="0" name="Object 7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ltGray">
                        <a:xfrm>
                          <a:off x="1430" y="1876"/>
                          <a:ext cx="332" cy="39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94346" name="Object 74"/>
            <p:cNvGraphicFramePr>
              <a:graphicFrameLocks noChangeAspect="1"/>
            </p:cNvGraphicFramePr>
            <p:nvPr/>
          </p:nvGraphicFramePr>
          <p:xfrm>
            <a:off x="1430" y="2305"/>
            <a:ext cx="332" cy="3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94476" name="Image" r:id="rId16" imgW="724321" imgH="851094" progId="Photoshop.Image.5">
                    <p:embed/>
                  </p:oleObj>
                </mc:Choice>
                <mc:Fallback>
                  <p:oleObj name="Image" r:id="rId16" imgW="724321" imgH="851094" progId="Photoshop.Image.5">
                    <p:embed/>
                    <p:pic>
                      <p:nvPicPr>
                        <p:cNvPr id="0" name="Object 7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ltGray">
                        <a:xfrm>
                          <a:off x="1430" y="2305"/>
                          <a:ext cx="332" cy="39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94347" name="Object 75"/>
            <p:cNvGraphicFramePr>
              <a:graphicFrameLocks noChangeAspect="1"/>
            </p:cNvGraphicFramePr>
            <p:nvPr/>
          </p:nvGraphicFramePr>
          <p:xfrm>
            <a:off x="1430" y="2743"/>
            <a:ext cx="332" cy="3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94477" name="Image" r:id="rId17" imgW="724321" imgH="851094" progId="Photoshop.Image.5">
                    <p:embed/>
                  </p:oleObj>
                </mc:Choice>
                <mc:Fallback>
                  <p:oleObj name="Image" r:id="rId17" imgW="724321" imgH="851094" progId="Photoshop.Image.5">
                    <p:embed/>
                    <p:pic>
                      <p:nvPicPr>
                        <p:cNvPr id="0" name="Object 7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ltGray">
                        <a:xfrm>
                          <a:off x="1430" y="2743"/>
                          <a:ext cx="332" cy="39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94348" name="Object 76"/>
            <p:cNvGraphicFramePr>
              <a:graphicFrameLocks noChangeAspect="1"/>
            </p:cNvGraphicFramePr>
            <p:nvPr/>
          </p:nvGraphicFramePr>
          <p:xfrm>
            <a:off x="1430" y="3189"/>
            <a:ext cx="332" cy="3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94478" name="Image" r:id="rId18" imgW="724321" imgH="851094" progId="Photoshop.Image.5">
                    <p:embed/>
                  </p:oleObj>
                </mc:Choice>
                <mc:Fallback>
                  <p:oleObj name="Image" r:id="rId18" imgW="724321" imgH="851094" progId="Photoshop.Image.5">
                    <p:embed/>
                    <p:pic>
                      <p:nvPicPr>
                        <p:cNvPr id="0" name="Object 7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ltGray">
                        <a:xfrm>
                          <a:off x="1430" y="3189"/>
                          <a:ext cx="332" cy="39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94349" name="Freeform 77"/>
            <p:cNvSpPr>
              <a:spLocks/>
            </p:cNvSpPr>
            <p:nvPr/>
          </p:nvSpPr>
          <p:spPr bwMode="ltGray">
            <a:xfrm>
              <a:off x="960" y="3339"/>
              <a:ext cx="432" cy="144"/>
            </a:xfrm>
            <a:custGeom>
              <a:avLst/>
              <a:gdLst>
                <a:gd name="T0" fmla="*/ 0 w 432"/>
                <a:gd name="T1" fmla="*/ 0 h 336"/>
                <a:gd name="T2" fmla="*/ 0 w 432"/>
                <a:gd name="T3" fmla="*/ 336 h 336"/>
                <a:gd name="T4" fmla="*/ 432 w 432"/>
                <a:gd name="T5" fmla="*/ 33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" h="336">
                  <a:moveTo>
                    <a:pt x="0" y="0"/>
                  </a:moveTo>
                  <a:lnTo>
                    <a:pt x="0" y="336"/>
                  </a:lnTo>
                  <a:lnTo>
                    <a:pt x="432" y="336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4350" name="Freeform 78"/>
            <p:cNvSpPr>
              <a:spLocks/>
            </p:cNvSpPr>
            <p:nvPr/>
          </p:nvSpPr>
          <p:spPr bwMode="ltGray">
            <a:xfrm flipV="1">
              <a:off x="960" y="2043"/>
              <a:ext cx="432" cy="576"/>
            </a:xfrm>
            <a:custGeom>
              <a:avLst/>
              <a:gdLst>
                <a:gd name="T0" fmla="*/ 0 w 432"/>
                <a:gd name="T1" fmla="*/ 0 h 336"/>
                <a:gd name="T2" fmla="*/ 0 w 432"/>
                <a:gd name="T3" fmla="*/ 336 h 336"/>
                <a:gd name="T4" fmla="*/ 432 w 432"/>
                <a:gd name="T5" fmla="*/ 33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" h="336">
                  <a:moveTo>
                    <a:pt x="0" y="0"/>
                  </a:moveTo>
                  <a:lnTo>
                    <a:pt x="0" y="336"/>
                  </a:lnTo>
                  <a:lnTo>
                    <a:pt x="432" y="336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94351" name="Group 79"/>
            <p:cNvGrpSpPr>
              <a:grpSpLocks/>
            </p:cNvGrpSpPr>
            <p:nvPr/>
          </p:nvGrpSpPr>
          <p:grpSpPr bwMode="auto">
            <a:xfrm>
              <a:off x="1152" y="2619"/>
              <a:ext cx="240" cy="259"/>
              <a:chOff x="1152" y="2112"/>
              <a:chExt cx="288" cy="192"/>
            </a:xfrm>
          </p:grpSpPr>
          <p:sp>
            <p:nvSpPr>
              <p:cNvPr id="694352" name="Line 80"/>
              <p:cNvSpPr>
                <a:spLocks noChangeShapeType="1"/>
              </p:cNvSpPr>
              <p:nvPr/>
            </p:nvSpPr>
            <p:spPr bwMode="ltGray">
              <a:xfrm>
                <a:off x="1152" y="2112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4353" name="Line 81"/>
              <p:cNvSpPr>
                <a:spLocks noChangeShapeType="1"/>
              </p:cNvSpPr>
              <p:nvPr/>
            </p:nvSpPr>
            <p:spPr bwMode="ltGray">
              <a:xfrm>
                <a:off x="1152" y="2304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694354" name="Group 82"/>
          <p:cNvGrpSpPr>
            <a:grpSpLocks/>
          </p:cNvGrpSpPr>
          <p:nvPr/>
        </p:nvGrpSpPr>
        <p:grpSpPr bwMode="auto">
          <a:xfrm>
            <a:off x="114300" y="2819400"/>
            <a:ext cx="1028700" cy="2133600"/>
            <a:chOff x="72" y="1776"/>
            <a:chExt cx="648" cy="1344"/>
          </a:xfrm>
        </p:grpSpPr>
        <p:sp>
          <p:nvSpPr>
            <p:cNvPr id="694355" name="Text Box 83"/>
            <p:cNvSpPr txBox="1">
              <a:spLocks noChangeArrowheads="1"/>
            </p:cNvSpPr>
            <p:nvPr/>
          </p:nvSpPr>
          <p:spPr bwMode="ltGray">
            <a:xfrm>
              <a:off x="72" y="2908"/>
              <a:ext cx="64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0"/>
                <a:t>Encoding</a:t>
              </a:r>
            </a:p>
          </p:txBody>
        </p:sp>
        <p:graphicFrame>
          <p:nvGraphicFramePr>
            <p:cNvPr id="694356" name="Object 84"/>
            <p:cNvGraphicFramePr>
              <a:graphicFrameLocks noChangeAspect="1"/>
            </p:cNvGraphicFramePr>
            <p:nvPr/>
          </p:nvGraphicFramePr>
          <p:xfrm>
            <a:off x="96" y="2496"/>
            <a:ext cx="484" cy="4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94479" name="Image" r:id="rId19" imgW="1169079" imgH="1092449" progId="Photoshop.Image.5">
                    <p:embed/>
                  </p:oleObj>
                </mc:Choice>
                <mc:Fallback>
                  <p:oleObj name="Image" r:id="rId19" imgW="1169079" imgH="1092449" progId="Photoshop.Image.5">
                    <p:embed/>
                    <p:pic>
                      <p:nvPicPr>
                        <p:cNvPr id="0" name="Object 8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ltGray">
                        <a:xfrm>
                          <a:off x="96" y="2496"/>
                          <a:ext cx="484" cy="45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94357" name="Line 85"/>
            <p:cNvSpPr>
              <a:spLocks noChangeShapeType="1"/>
            </p:cNvSpPr>
            <p:nvPr/>
          </p:nvSpPr>
          <p:spPr bwMode="ltGray">
            <a:xfrm>
              <a:off x="336" y="1776"/>
              <a:ext cx="0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694358" name="Picture 86" descr="video_cam1 copy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228600" y="2209800"/>
            <a:ext cx="609600" cy="573088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>
            <a:outerShdw dist="28398" dir="3806097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94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94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94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9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9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94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94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94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9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694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94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94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694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69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4275" grpId="0" autoUpdateAnimBg="0"/>
    </p:bldLst>
  </p:timing>
</p:sld>
</file>

<file path=ppt/theme/theme1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FFFFFF"/>
      </a:lt1>
      <a:dk2>
        <a:srgbClr val="000099"/>
      </a:dk2>
      <a:lt2>
        <a:srgbClr val="FF9900"/>
      </a:lt2>
      <a:accent1>
        <a:srgbClr val="FF9900"/>
      </a:accent1>
      <a:accent2>
        <a:srgbClr val="1080DD"/>
      </a:accent2>
      <a:accent3>
        <a:srgbClr val="AAAACA"/>
      </a:accent3>
      <a:accent4>
        <a:srgbClr val="DADADA"/>
      </a:accent4>
      <a:accent5>
        <a:srgbClr val="FFCAAA"/>
      </a:accent5>
      <a:accent6>
        <a:srgbClr val="0D73C8"/>
      </a:accent6>
      <a:hlink>
        <a:srgbClr val="9D6DB5"/>
      </a:hlink>
      <a:folHlink>
        <a:srgbClr val="C0C0C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Erica:Applications:Microsoft Office 98:Templates:Blank Presentation</Template>
  <TotalTime>73722</TotalTime>
  <Words>584</Words>
  <Application>Microsoft Office PowerPoint</Application>
  <PresentationFormat>On-screen Show (4:3)</PresentationFormat>
  <Paragraphs>229</Paragraphs>
  <Slides>20</Slides>
  <Notes>19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Blank Presentation</vt:lpstr>
      <vt:lpstr>Image</vt:lpstr>
      <vt:lpstr>Clip</vt:lpstr>
      <vt:lpstr>Engineering a Content Delivery Network</vt:lpstr>
      <vt:lpstr>Network Deployment </vt:lpstr>
      <vt:lpstr>Akamai Statistics</vt:lpstr>
      <vt:lpstr>Part I: Services</vt:lpstr>
      <vt:lpstr>Design Themes</vt:lpstr>
      <vt:lpstr>FirstPoint – DNS (e.g., Yahoo!)</vt:lpstr>
      <vt:lpstr>Embedded Image Delivery  (e.g., Amazon)</vt:lpstr>
      <vt:lpstr>Akamai DNS Resolution</vt:lpstr>
      <vt:lpstr>Live Streaming Architecture</vt:lpstr>
      <vt:lpstr>SiteShield (www.fbi.gov)</vt:lpstr>
      <vt:lpstr>Part II: Failures</vt:lpstr>
      <vt:lpstr>Hardware / Server Failures</vt:lpstr>
      <vt:lpstr>Akamai Cluster</vt:lpstr>
      <vt:lpstr>PowerPoint Presentation</vt:lpstr>
      <vt:lpstr>View of Clusters</vt:lpstr>
      <vt:lpstr>Network Failures</vt:lpstr>
      <vt:lpstr>Core Points </vt:lpstr>
      <vt:lpstr>Core Points</vt:lpstr>
      <vt:lpstr>Engineering Methodology</vt:lpstr>
      <vt:lpstr>Perceived Failures</vt:lpstr>
    </vt:vector>
  </TitlesOfParts>
  <Company>Corporate Graphics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David R. Kelleher</dc:creator>
  <cp:lastModifiedBy>Bruce</cp:lastModifiedBy>
  <cp:revision>311</cp:revision>
  <cp:lastPrinted>2000-05-17T20:57:17Z</cp:lastPrinted>
  <dcterms:created xsi:type="dcterms:W3CDTF">2000-01-14T20:51:54Z</dcterms:created>
  <dcterms:modified xsi:type="dcterms:W3CDTF">2015-01-23T19:09:02Z</dcterms:modified>
</cp:coreProperties>
</file>